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 id="286" r:id="rId46"/>
    <p:sldId id="287" r:id="rId47"/>
    <p:sldId id="288" r:id="rId4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Light" charset="1" panose="02000000000000000000"/>
      <p:regular r:id="rId10"/>
    </p:embeddedFont>
    <p:embeddedFont>
      <p:font typeface="Poppins Light Bold" charset="1" panose="02000000000000000000"/>
      <p:regular r:id="rId11"/>
    </p:embeddedFont>
    <p:embeddedFont>
      <p:font typeface="Poppins Medium" charset="1" panose="02000000000000000000"/>
      <p:regular r:id="rId12"/>
    </p:embeddedFont>
    <p:embeddedFont>
      <p:font typeface="Poppins Medium Bold" charset="1" panose="02000000000000000000"/>
      <p:regular r:id="rId13"/>
    </p:embeddedFont>
    <p:embeddedFont>
      <p:font typeface="Now" charset="1" panose="00000500000000000000"/>
      <p:regular r:id="rId14"/>
    </p:embeddedFont>
    <p:embeddedFont>
      <p:font typeface="Now Bold" charset="1" panose="000006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slides/slide1.xml" Type="http://schemas.openxmlformats.org/officeDocument/2006/relationships/slide"/><Relationship Id="rId17" Target="slides/slide2.xml" Type="http://schemas.openxmlformats.org/officeDocument/2006/relationships/slide"/><Relationship Id="rId18" Target="slides/slide3.xml" Type="http://schemas.openxmlformats.org/officeDocument/2006/relationships/slide"/><Relationship Id="rId19" Target="slides/slide4.xml" Type="http://schemas.openxmlformats.org/officeDocument/2006/relationships/slide"/><Relationship Id="rId2" Target="presProps.xml" Type="http://schemas.openxmlformats.org/officeDocument/2006/relationships/presProps"/><Relationship Id="rId20" Target="slides/slide5.xml" Type="http://schemas.openxmlformats.org/officeDocument/2006/relationships/slide"/><Relationship Id="rId21" Target="slides/slide6.xml" Type="http://schemas.openxmlformats.org/officeDocument/2006/relationships/slide"/><Relationship Id="rId22" Target="slides/slide7.xml" Type="http://schemas.openxmlformats.org/officeDocument/2006/relationships/slide"/><Relationship Id="rId23" Target="slides/slide8.xml" Type="http://schemas.openxmlformats.org/officeDocument/2006/relationships/slide"/><Relationship Id="rId24" Target="slides/slide9.xml" Type="http://schemas.openxmlformats.org/officeDocument/2006/relationships/slide"/><Relationship Id="rId25" Target="slides/slide10.xml" Type="http://schemas.openxmlformats.org/officeDocument/2006/relationships/slide"/><Relationship Id="rId26" Target="slides/slide11.xml" Type="http://schemas.openxmlformats.org/officeDocument/2006/relationships/slide"/><Relationship Id="rId27" Target="slides/slide12.xml" Type="http://schemas.openxmlformats.org/officeDocument/2006/relationships/slide"/><Relationship Id="rId28" Target="slides/slide13.xml" Type="http://schemas.openxmlformats.org/officeDocument/2006/relationships/slide"/><Relationship Id="rId29" Target="slides/slide14.xml" Type="http://schemas.openxmlformats.org/officeDocument/2006/relationships/slide"/><Relationship Id="rId3" Target="viewProps.xml" Type="http://schemas.openxmlformats.org/officeDocument/2006/relationships/viewProps"/><Relationship Id="rId30" Target="slides/slide15.xml" Type="http://schemas.openxmlformats.org/officeDocument/2006/relationships/slide"/><Relationship Id="rId31" Target="slides/slide16.xml" Type="http://schemas.openxmlformats.org/officeDocument/2006/relationships/slide"/><Relationship Id="rId32" Target="slides/slide17.xml" Type="http://schemas.openxmlformats.org/officeDocument/2006/relationships/slide"/><Relationship Id="rId33" Target="slides/slide18.xml" Type="http://schemas.openxmlformats.org/officeDocument/2006/relationships/slide"/><Relationship Id="rId34" Target="slides/slide19.xml" Type="http://schemas.openxmlformats.org/officeDocument/2006/relationships/slide"/><Relationship Id="rId35" Target="slides/slide20.xml" Type="http://schemas.openxmlformats.org/officeDocument/2006/relationships/slide"/><Relationship Id="rId36" Target="slides/slide21.xml" Type="http://schemas.openxmlformats.org/officeDocument/2006/relationships/slide"/><Relationship Id="rId37" Target="slides/slide22.xml" Type="http://schemas.openxmlformats.org/officeDocument/2006/relationships/slide"/><Relationship Id="rId38" Target="slides/slide23.xml" Type="http://schemas.openxmlformats.org/officeDocument/2006/relationships/slide"/><Relationship Id="rId39" Target="slides/slide24.xml" Type="http://schemas.openxmlformats.org/officeDocument/2006/relationships/slide"/><Relationship Id="rId4" Target="theme/theme1.xml" Type="http://schemas.openxmlformats.org/officeDocument/2006/relationships/theme"/><Relationship Id="rId40" Target="slides/slide25.xml" Type="http://schemas.openxmlformats.org/officeDocument/2006/relationships/slide"/><Relationship Id="rId41" Target="slides/slide26.xml" Type="http://schemas.openxmlformats.org/officeDocument/2006/relationships/slide"/><Relationship Id="rId42" Target="slides/slide27.xml" Type="http://schemas.openxmlformats.org/officeDocument/2006/relationships/slide"/><Relationship Id="rId43" Target="slides/slide28.xml" Type="http://schemas.openxmlformats.org/officeDocument/2006/relationships/slide"/><Relationship Id="rId44" Target="slides/slide29.xml" Type="http://schemas.openxmlformats.org/officeDocument/2006/relationships/slide"/><Relationship Id="rId45" Target="slides/slide30.xml" Type="http://schemas.openxmlformats.org/officeDocument/2006/relationships/slide"/><Relationship Id="rId46" Target="slides/slide31.xml" Type="http://schemas.openxmlformats.org/officeDocument/2006/relationships/slide"/><Relationship Id="rId47" Target="slides/slide32.xml" Type="http://schemas.openxmlformats.org/officeDocument/2006/relationships/slide"/><Relationship Id="rId48" Target="slides/slide33.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7.png" Type="http://schemas.openxmlformats.org/officeDocument/2006/relationships/image"/><Relationship Id="rId4" Target="../media/image1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5.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 Id="rId4" Target="../media/image38.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pn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 Id="rId6" Target="https://www.ecured.cu/index.php?title=FIFO&amp;action=edit&amp;redlink=1" TargetMode="External" Type="http://schemas.openxmlformats.org/officeDocument/2006/relationships/hyperlink"/></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2.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7.png" Type="http://schemas.openxmlformats.org/officeDocument/2006/relationships/image"/><Relationship Id="rId4"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748720" y="5952874"/>
            <a:ext cx="9363567" cy="5693116"/>
          </a:xfrm>
          <a:prstGeom prst="rect">
            <a:avLst/>
          </a:prstGeom>
        </p:spPr>
        <p:txBody>
          <a:bodyPr anchor="t" rtlCol="false" tIns="0" lIns="0" bIns="0" rIns="0">
            <a:spAutoFit/>
          </a:bodyPr>
          <a:lstStyle/>
          <a:p>
            <a:pPr>
              <a:lnSpc>
                <a:spcPts val="22191"/>
              </a:lnSpc>
            </a:pPr>
            <a:r>
              <a:rPr lang="en-US" sz="20173">
                <a:solidFill>
                  <a:srgbClr val="FFFFFF"/>
                </a:solidFill>
                <a:latin typeface="Poppins Medium"/>
              </a:rPr>
              <a:t>COLAS</a:t>
            </a:r>
          </a:p>
          <a:p>
            <a:pPr>
              <a:lnSpc>
                <a:spcPts val="22191"/>
              </a:lnSpc>
            </a:pPr>
          </a:p>
        </p:txBody>
      </p:sp>
      <p:sp>
        <p:nvSpPr>
          <p:cNvPr name="Freeform 3" id="3"/>
          <p:cNvSpPr/>
          <p:nvPr/>
        </p:nvSpPr>
        <p:spPr>
          <a:xfrm flipH="false" flipV="false" rot="0">
            <a:off x="-1424850" y="1028700"/>
            <a:ext cx="3586584" cy="2976864"/>
          </a:xfrm>
          <a:custGeom>
            <a:avLst/>
            <a:gdLst/>
            <a:ahLst/>
            <a:cxnLst/>
            <a:rect r="r" b="b" t="t" l="l"/>
            <a:pathLst>
              <a:path h="2976864" w="3586584">
                <a:moveTo>
                  <a:pt x="0" y="0"/>
                </a:moveTo>
                <a:lnTo>
                  <a:pt x="3586584" y="0"/>
                </a:lnTo>
                <a:lnTo>
                  <a:pt x="3586584" y="2976864"/>
                </a:lnTo>
                <a:lnTo>
                  <a:pt x="0" y="2976864"/>
                </a:lnTo>
                <a:lnTo>
                  <a:pt x="0" y="0"/>
                </a:lnTo>
                <a:close/>
              </a:path>
            </a:pathLst>
          </a:custGeom>
          <a:blipFill>
            <a:blip r:embed="rId2"/>
            <a:stretch>
              <a:fillRect l="0" t="0" r="0" b="0"/>
            </a:stretch>
          </a:blipFill>
        </p:spPr>
      </p:sp>
      <p:sp>
        <p:nvSpPr>
          <p:cNvPr name="Freeform 4" id="4"/>
          <p:cNvSpPr/>
          <p:nvPr/>
        </p:nvSpPr>
        <p:spPr>
          <a:xfrm flipH="false" flipV="false" rot="0">
            <a:off x="10931711" y="0"/>
            <a:ext cx="5612447" cy="9652236"/>
          </a:xfrm>
          <a:custGeom>
            <a:avLst/>
            <a:gdLst/>
            <a:ahLst/>
            <a:cxnLst/>
            <a:rect r="r" b="b" t="t" l="l"/>
            <a:pathLst>
              <a:path h="9652236" w="5612447">
                <a:moveTo>
                  <a:pt x="0" y="0"/>
                </a:moveTo>
                <a:lnTo>
                  <a:pt x="5612447" y="0"/>
                </a:lnTo>
                <a:lnTo>
                  <a:pt x="5612447" y="9652236"/>
                </a:lnTo>
                <a:lnTo>
                  <a:pt x="0" y="9652236"/>
                </a:lnTo>
                <a:lnTo>
                  <a:pt x="0" y="0"/>
                </a:lnTo>
                <a:close/>
              </a:path>
            </a:pathLst>
          </a:custGeom>
          <a:blipFill>
            <a:blip r:embed="rId3"/>
            <a:stretch>
              <a:fillRect l="0" t="0" r="-1593" b="0"/>
            </a:stretch>
          </a:blipFill>
        </p:spPr>
      </p:sp>
      <p:sp>
        <p:nvSpPr>
          <p:cNvPr name="TextBox 5" id="5"/>
          <p:cNvSpPr txBox="true"/>
          <p:nvPr/>
        </p:nvSpPr>
        <p:spPr>
          <a:xfrm rot="0">
            <a:off x="940995" y="5314699"/>
            <a:ext cx="8203005" cy="447675"/>
          </a:xfrm>
          <a:prstGeom prst="rect">
            <a:avLst/>
          </a:prstGeom>
        </p:spPr>
        <p:txBody>
          <a:bodyPr anchor="t" rtlCol="false" tIns="0" lIns="0" bIns="0" rIns="0">
            <a:spAutoFit/>
          </a:bodyPr>
          <a:lstStyle/>
          <a:p>
            <a:pPr>
              <a:lnSpc>
                <a:spcPts val="3656"/>
              </a:lnSpc>
            </a:pPr>
            <a:r>
              <a:rPr lang="en-US" sz="3047" spc="740">
                <a:solidFill>
                  <a:srgbClr val="FFFFFF"/>
                </a:solidFill>
                <a:latin typeface="Now Bold"/>
              </a:rPr>
              <a:t>ESTRUCTURA DE DATOS</a:t>
            </a:r>
          </a:p>
        </p:txBody>
      </p:sp>
      <p:sp>
        <p:nvSpPr>
          <p:cNvPr name="TextBox 6" id="6"/>
          <p:cNvSpPr txBox="true"/>
          <p:nvPr/>
        </p:nvSpPr>
        <p:spPr>
          <a:xfrm rot="0">
            <a:off x="748720" y="9479075"/>
            <a:ext cx="7540621" cy="371475"/>
          </a:xfrm>
          <a:prstGeom prst="rect">
            <a:avLst/>
          </a:prstGeom>
        </p:spPr>
        <p:txBody>
          <a:bodyPr anchor="t" rtlCol="false" tIns="0" lIns="0" bIns="0" rIns="0">
            <a:spAutoFit/>
          </a:bodyPr>
          <a:lstStyle/>
          <a:p>
            <a:pPr>
              <a:lnSpc>
                <a:spcPts val="2999"/>
              </a:lnSpc>
            </a:pPr>
            <a:r>
              <a:rPr lang="en-US" sz="2499" spc="607">
                <a:solidFill>
                  <a:srgbClr val="FFFFFF"/>
                </a:solidFill>
                <a:latin typeface="Now"/>
              </a:rPr>
              <a:t>2023 - ROMARIO TOLA QUISPE</a:t>
            </a:r>
          </a:p>
        </p:txBody>
      </p:sp>
      <p:sp>
        <p:nvSpPr>
          <p:cNvPr name="Freeform 7" id="7"/>
          <p:cNvSpPr/>
          <p:nvPr/>
        </p:nvSpPr>
        <p:spPr>
          <a:xfrm flipH="true" flipV="true" rot="0">
            <a:off x="3906067" y="-3119611"/>
            <a:ext cx="7641615" cy="5845836"/>
          </a:xfrm>
          <a:custGeom>
            <a:avLst/>
            <a:gdLst/>
            <a:ahLst/>
            <a:cxnLst/>
            <a:rect r="r" b="b" t="t" l="l"/>
            <a:pathLst>
              <a:path h="5845836" w="7641615">
                <a:moveTo>
                  <a:pt x="7641616" y="5845835"/>
                </a:moveTo>
                <a:lnTo>
                  <a:pt x="0" y="5845835"/>
                </a:lnTo>
                <a:lnTo>
                  <a:pt x="0" y="0"/>
                </a:lnTo>
                <a:lnTo>
                  <a:pt x="7641616" y="0"/>
                </a:lnTo>
                <a:lnTo>
                  <a:pt x="7641616" y="5845835"/>
                </a:lnTo>
                <a:close/>
              </a:path>
            </a:pathLst>
          </a:custGeom>
          <a:blipFill>
            <a:blip r:embed="rId4"/>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3580042" y="4422733"/>
            <a:ext cx="7160084" cy="5477464"/>
          </a:xfrm>
          <a:custGeom>
            <a:avLst/>
            <a:gdLst/>
            <a:ahLst/>
            <a:cxnLst/>
            <a:rect r="r" b="b" t="t" l="l"/>
            <a:pathLst>
              <a:path h="5477464" w="7160084">
                <a:moveTo>
                  <a:pt x="0" y="0"/>
                </a:moveTo>
                <a:lnTo>
                  <a:pt x="7160084" y="0"/>
                </a:lnTo>
                <a:lnTo>
                  <a:pt x="7160084" y="5477464"/>
                </a:lnTo>
                <a:lnTo>
                  <a:pt x="0" y="5477464"/>
                </a:lnTo>
                <a:lnTo>
                  <a:pt x="0" y="0"/>
                </a:lnTo>
                <a:close/>
              </a:path>
            </a:pathLst>
          </a:custGeom>
          <a:blipFill>
            <a:blip r:embed="rId2"/>
            <a:stretch>
              <a:fillRect l="0" t="0" r="0" b="0"/>
            </a:stretch>
          </a:blipFill>
        </p:spPr>
      </p:sp>
      <p:sp>
        <p:nvSpPr>
          <p:cNvPr name="Freeform 3" id="3"/>
          <p:cNvSpPr/>
          <p:nvPr/>
        </p:nvSpPr>
        <p:spPr>
          <a:xfrm flipH="true" flipV="false" rot="-7698346">
            <a:off x="15285459" y="7446959"/>
            <a:ext cx="2866797" cy="2955461"/>
          </a:xfrm>
          <a:custGeom>
            <a:avLst/>
            <a:gdLst/>
            <a:ahLst/>
            <a:cxnLst/>
            <a:rect r="r" b="b" t="t" l="l"/>
            <a:pathLst>
              <a:path h="2955461" w="2866797">
                <a:moveTo>
                  <a:pt x="2866797" y="0"/>
                </a:moveTo>
                <a:lnTo>
                  <a:pt x="0" y="0"/>
                </a:lnTo>
                <a:lnTo>
                  <a:pt x="0" y="2955460"/>
                </a:lnTo>
                <a:lnTo>
                  <a:pt x="2866797" y="2955460"/>
                </a:lnTo>
                <a:lnTo>
                  <a:pt x="2866797" y="0"/>
                </a:lnTo>
                <a:close/>
              </a:path>
            </a:pathLst>
          </a:custGeom>
          <a:blipFill>
            <a:blip r:embed="rId3"/>
            <a:stretch>
              <a:fillRect l="0" t="0" r="0" b="0"/>
            </a:stretch>
          </a:blipFill>
        </p:spPr>
      </p:sp>
      <p:sp>
        <p:nvSpPr>
          <p:cNvPr name="Freeform 4" id="4"/>
          <p:cNvSpPr/>
          <p:nvPr/>
        </p:nvSpPr>
        <p:spPr>
          <a:xfrm flipH="false" flipV="false" rot="0">
            <a:off x="758166" y="3689039"/>
            <a:ext cx="7688335" cy="4728751"/>
          </a:xfrm>
          <a:custGeom>
            <a:avLst/>
            <a:gdLst/>
            <a:ahLst/>
            <a:cxnLst/>
            <a:rect r="r" b="b" t="t" l="l"/>
            <a:pathLst>
              <a:path h="4728751" w="7688335">
                <a:moveTo>
                  <a:pt x="0" y="0"/>
                </a:moveTo>
                <a:lnTo>
                  <a:pt x="7688335" y="0"/>
                </a:lnTo>
                <a:lnTo>
                  <a:pt x="7688335" y="4728750"/>
                </a:lnTo>
                <a:lnTo>
                  <a:pt x="0" y="4728750"/>
                </a:lnTo>
                <a:lnTo>
                  <a:pt x="0" y="0"/>
                </a:lnTo>
                <a:close/>
              </a:path>
            </a:pathLst>
          </a:custGeom>
          <a:blipFill>
            <a:blip r:embed="rId4"/>
            <a:stretch>
              <a:fillRect l="-39275" t="-103277" r="-309453" b="-208718"/>
            </a:stretch>
          </a:blipFill>
        </p:spPr>
      </p:sp>
      <p:sp>
        <p:nvSpPr>
          <p:cNvPr name="TextBox 5" id="5"/>
          <p:cNvSpPr txBox="true"/>
          <p:nvPr/>
        </p:nvSpPr>
        <p:spPr>
          <a:xfrm rot="0">
            <a:off x="1028700" y="803175"/>
            <a:ext cx="16575493" cy="1637014"/>
          </a:xfrm>
          <a:prstGeom prst="rect">
            <a:avLst/>
          </a:prstGeom>
        </p:spPr>
        <p:txBody>
          <a:bodyPr anchor="t" rtlCol="false" tIns="0" lIns="0" bIns="0" rIns="0">
            <a:spAutoFit/>
          </a:bodyPr>
          <a:lstStyle/>
          <a:p>
            <a:pPr>
              <a:lnSpc>
                <a:spcPts val="6482"/>
              </a:lnSpc>
            </a:pPr>
            <a:r>
              <a:rPr lang="en-US" sz="5402">
                <a:solidFill>
                  <a:srgbClr val="FFFFFF"/>
                </a:solidFill>
                <a:latin typeface="Poppins Medium Bold"/>
              </a:rPr>
              <a:t>8. ¿A que se refiere los métodos esVacia() y esLLena() en una COLA?</a:t>
            </a:r>
          </a:p>
        </p:txBody>
      </p:sp>
      <p:sp>
        <p:nvSpPr>
          <p:cNvPr name="Freeform 6" id="6"/>
          <p:cNvSpPr/>
          <p:nvPr/>
        </p:nvSpPr>
        <p:spPr>
          <a:xfrm flipH="false" flipV="false" rot="0">
            <a:off x="9316446" y="3626423"/>
            <a:ext cx="7942854" cy="4853982"/>
          </a:xfrm>
          <a:custGeom>
            <a:avLst/>
            <a:gdLst/>
            <a:ahLst/>
            <a:cxnLst/>
            <a:rect r="r" b="b" t="t" l="l"/>
            <a:pathLst>
              <a:path h="4853982" w="7942854">
                <a:moveTo>
                  <a:pt x="0" y="0"/>
                </a:moveTo>
                <a:lnTo>
                  <a:pt x="7942854" y="0"/>
                </a:lnTo>
                <a:lnTo>
                  <a:pt x="7942854" y="4853982"/>
                </a:lnTo>
                <a:lnTo>
                  <a:pt x="0" y="4853982"/>
                </a:lnTo>
                <a:lnTo>
                  <a:pt x="0" y="0"/>
                </a:lnTo>
                <a:close/>
              </a:path>
            </a:pathLst>
          </a:custGeom>
          <a:blipFill>
            <a:blip r:embed="rId4"/>
            <a:stretch>
              <a:fillRect l="-41747" t="-228256" r="-340307" b="-117192"/>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3136711" y="5608944"/>
            <a:ext cx="5172523" cy="3956980"/>
          </a:xfrm>
          <a:custGeom>
            <a:avLst/>
            <a:gdLst/>
            <a:ahLst/>
            <a:cxnLst/>
            <a:rect r="r" b="b" t="t" l="l"/>
            <a:pathLst>
              <a:path h="3956980" w="5172523">
                <a:moveTo>
                  <a:pt x="0" y="0"/>
                </a:moveTo>
                <a:lnTo>
                  <a:pt x="5172522" y="0"/>
                </a:lnTo>
                <a:lnTo>
                  <a:pt x="5172522" y="3956980"/>
                </a:lnTo>
                <a:lnTo>
                  <a:pt x="0" y="3956980"/>
                </a:lnTo>
                <a:lnTo>
                  <a:pt x="0" y="0"/>
                </a:lnTo>
                <a:close/>
              </a:path>
            </a:pathLst>
          </a:custGeom>
          <a:blipFill>
            <a:blip r:embed="rId2"/>
            <a:stretch>
              <a:fillRect l="0" t="0" r="0" b="0"/>
            </a:stretch>
          </a:blipFill>
        </p:spPr>
      </p:sp>
      <p:sp>
        <p:nvSpPr>
          <p:cNvPr name="Freeform 3" id="3"/>
          <p:cNvSpPr/>
          <p:nvPr/>
        </p:nvSpPr>
        <p:spPr>
          <a:xfrm flipH="false" flipV="false" rot="-479821">
            <a:off x="15757203" y="7815276"/>
            <a:ext cx="3477167" cy="2886049"/>
          </a:xfrm>
          <a:custGeom>
            <a:avLst/>
            <a:gdLst/>
            <a:ahLst/>
            <a:cxnLst/>
            <a:rect r="r" b="b" t="t" l="l"/>
            <a:pathLst>
              <a:path h="2886049" w="3477167">
                <a:moveTo>
                  <a:pt x="0" y="0"/>
                </a:moveTo>
                <a:lnTo>
                  <a:pt x="3477167" y="0"/>
                </a:lnTo>
                <a:lnTo>
                  <a:pt x="3477167" y="2886048"/>
                </a:lnTo>
                <a:lnTo>
                  <a:pt x="0" y="2886048"/>
                </a:lnTo>
                <a:lnTo>
                  <a:pt x="0" y="0"/>
                </a:lnTo>
                <a:close/>
              </a:path>
            </a:pathLst>
          </a:custGeom>
          <a:blipFill>
            <a:blip r:embed="rId3"/>
            <a:stretch>
              <a:fillRect l="0" t="0" r="0" b="0"/>
            </a:stretch>
          </a:blipFill>
        </p:spPr>
      </p:sp>
      <p:sp>
        <p:nvSpPr>
          <p:cNvPr name="TextBox 4" id="4"/>
          <p:cNvSpPr txBox="true"/>
          <p:nvPr/>
        </p:nvSpPr>
        <p:spPr>
          <a:xfrm rot="0">
            <a:off x="1028700" y="778759"/>
            <a:ext cx="14171401" cy="1685925"/>
          </a:xfrm>
          <a:prstGeom prst="rect">
            <a:avLst/>
          </a:prstGeom>
        </p:spPr>
        <p:txBody>
          <a:bodyPr anchor="t" rtlCol="false" tIns="0" lIns="0" bIns="0" rIns="0">
            <a:spAutoFit/>
          </a:bodyPr>
          <a:lstStyle/>
          <a:p>
            <a:pPr algn="ctr">
              <a:lnSpc>
                <a:spcPts val="6611"/>
              </a:lnSpc>
            </a:pPr>
            <a:r>
              <a:rPr lang="en-US" sz="5509">
                <a:solidFill>
                  <a:srgbClr val="FFFFFF"/>
                </a:solidFill>
                <a:latin typeface="Poppins Medium Bold"/>
              </a:rPr>
              <a:t>9. ¿Qué son los métodos estáticos en JAVA?</a:t>
            </a:r>
          </a:p>
        </p:txBody>
      </p:sp>
      <p:sp>
        <p:nvSpPr>
          <p:cNvPr name="TextBox 5" id="5"/>
          <p:cNvSpPr txBox="true"/>
          <p:nvPr/>
        </p:nvSpPr>
        <p:spPr>
          <a:xfrm rot="0">
            <a:off x="3378663" y="2987263"/>
            <a:ext cx="11821439" cy="5512367"/>
          </a:xfrm>
          <a:prstGeom prst="rect">
            <a:avLst/>
          </a:prstGeom>
        </p:spPr>
        <p:txBody>
          <a:bodyPr anchor="t" rtlCol="false" tIns="0" lIns="0" bIns="0" rIns="0">
            <a:spAutoFit/>
          </a:bodyPr>
          <a:lstStyle/>
          <a:p>
            <a:pPr algn="just">
              <a:lnSpc>
                <a:spcPts val="6231"/>
              </a:lnSpc>
            </a:pPr>
            <a:r>
              <a:rPr lang="en-US" sz="4450">
                <a:solidFill>
                  <a:srgbClr val="FFFFFF"/>
                </a:solidFill>
                <a:latin typeface="Poppins Light"/>
              </a:rPr>
              <a:t>En Java, los métodos estáticos son aquellos que se definen en una clase y se pueden llamar sin tener que crear una instancia (objeto) de la clase en la que se definen. En otras palabras, un método estático pertenece a la clase en sí y no a una instancia específica de la clase.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6646820" y="-663238"/>
            <a:ext cx="3282359" cy="3383875"/>
          </a:xfrm>
          <a:custGeom>
            <a:avLst/>
            <a:gdLst/>
            <a:ahLst/>
            <a:cxnLst/>
            <a:rect r="r" b="b" t="t" l="l"/>
            <a:pathLst>
              <a:path h="3383875" w="3282359">
                <a:moveTo>
                  <a:pt x="0" y="0"/>
                </a:moveTo>
                <a:lnTo>
                  <a:pt x="3282360" y="0"/>
                </a:lnTo>
                <a:lnTo>
                  <a:pt x="3282360" y="3383876"/>
                </a:lnTo>
                <a:lnTo>
                  <a:pt x="0" y="3383876"/>
                </a:lnTo>
                <a:lnTo>
                  <a:pt x="0" y="0"/>
                </a:lnTo>
                <a:close/>
              </a:path>
            </a:pathLst>
          </a:custGeom>
          <a:blipFill>
            <a:blip r:embed="rId2"/>
            <a:stretch>
              <a:fillRect l="0" t="0" r="0" b="0"/>
            </a:stretch>
          </a:blipFill>
        </p:spPr>
      </p:sp>
      <p:sp>
        <p:nvSpPr>
          <p:cNvPr name="Freeform 3" id="3"/>
          <p:cNvSpPr/>
          <p:nvPr/>
        </p:nvSpPr>
        <p:spPr>
          <a:xfrm flipH="false" flipV="false" rot="0">
            <a:off x="7517827" y="330866"/>
            <a:ext cx="5875420" cy="9625268"/>
          </a:xfrm>
          <a:custGeom>
            <a:avLst/>
            <a:gdLst/>
            <a:ahLst/>
            <a:cxnLst/>
            <a:rect r="r" b="b" t="t" l="l"/>
            <a:pathLst>
              <a:path h="9625268" w="5875420">
                <a:moveTo>
                  <a:pt x="0" y="0"/>
                </a:moveTo>
                <a:lnTo>
                  <a:pt x="5875420" y="0"/>
                </a:lnTo>
                <a:lnTo>
                  <a:pt x="5875420" y="9625268"/>
                </a:lnTo>
                <a:lnTo>
                  <a:pt x="0" y="9625268"/>
                </a:lnTo>
                <a:lnTo>
                  <a:pt x="0" y="0"/>
                </a:lnTo>
                <a:close/>
              </a:path>
            </a:pathLst>
          </a:custGeom>
          <a:blipFill>
            <a:blip r:embed="rId3"/>
            <a:stretch>
              <a:fillRect l="-183281" t="-20767" r="-127316" b="-20767"/>
            </a:stretch>
          </a:blipFill>
        </p:spPr>
      </p:sp>
      <p:sp>
        <p:nvSpPr>
          <p:cNvPr name="TextBox 4" id="4"/>
          <p:cNvSpPr txBox="true"/>
          <p:nvPr/>
        </p:nvSpPr>
        <p:spPr>
          <a:xfrm rot="0">
            <a:off x="1028700" y="2720638"/>
            <a:ext cx="5710787" cy="4105960"/>
          </a:xfrm>
          <a:prstGeom prst="rect">
            <a:avLst/>
          </a:prstGeom>
        </p:spPr>
        <p:txBody>
          <a:bodyPr anchor="t" rtlCol="false" tIns="0" lIns="0" bIns="0" rIns="0">
            <a:spAutoFit/>
          </a:bodyPr>
          <a:lstStyle/>
          <a:p>
            <a:pPr>
              <a:lnSpc>
                <a:spcPts val="5403"/>
              </a:lnSpc>
            </a:pPr>
            <a:r>
              <a:rPr lang="en-US" sz="4503">
                <a:solidFill>
                  <a:srgbClr val="FFFFFF"/>
                </a:solidFill>
                <a:latin typeface="Poppins Medium Bold"/>
              </a:rPr>
              <a:t>10.¿A través de un gráfico, muestre los métodos mínimos que debería de tener</a:t>
            </a:r>
          </a:p>
          <a:p>
            <a:pPr>
              <a:lnSpc>
                <a:spcPts val="5403"/>
              </a:lnSpc>
            </a:pPr>
            <a:r>
              <a:rPr lang="en-US" sz="4503">
                <a:solidFill>
                  <a:srgbClr val="FFFFFF"/>
                </a:solidFill>
                <a:latin typeface="Poppins Medium Bold"/>
              </a:rPr>
              <a:t>una COLA?</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4374026" y="2783684"/>
            <a:ext cx="9539948" cy="4305781"/>
          </a:xfrm>
          <a:prstGeom prst="rect">
            <a:avLst/>
          </a:prstGeom>
        </p:spPr>
        <p:txBody>
          <a:bodyPr anchor="t" rtlCol="false" tIns="0" lIns="0" bIns="0" rIns="0">
            <a:spAutoFit/>
          </a:bodyPr>
          <a:lstStyle/>
          <a:p>
            <a:pPr algn="ctr">
              <a:lnSpc>
                <a:spcPts val="16951"/>
              </a:lnSpc>
            </a:pPr>
            <a:r>
              <a:rPr lang="en-US" sz="14126">
                <a:solidFill>
                  <a:srgbClr val="FFFFFF"/>
                </a:solidFill>
                <a:latin typeface="Poppins Medium Bold"/>
              </a:rPr>
              <a:t>Parte Practica</a:t>
            </a:r>
          </a:p>
        </p:txBody>
      </p:sp>
      <p:sp>
        <p:nvSpPr>
          <p:cNvPr name="Freeform 3" id="3"/>
          <p:cNvSpPr/>
          <p:nvPr/>
        </p:nvSpPr>
        <p:spPr>
          <a:xfrm flipH="false" flipV="false" rot="0">
            <a:off x="14151145" y="1586292"/>
            <a:ext cx="1901285" cy="6700564"/>
          </a:xfrm>
          <a:custGeom>
            <a:avLst/>
            <a:gdLst/>
            <a:ahLst/>
            <a:cxnLst/>
            <a:rect r="r" b="b" t="t" l="l"/>
            <a:pathLst>
              <a:path h="6700564" w="1901285">
                <a:moveTo>
                  <a:pt x="0" y="0"/>
                </a:moveTo>
                <a:lnTo>
                  <a:pt x="1901285" y="0"/>
                </a:lnTo>
                <a:lnTo>
                  <a:pt x="1901285" y="6700564"/>
                </a:lnTo>
                <a:lnTo>
                  <a:pt x="0" y="6700564"/>
                </a:lnTo>
                <a:lnTo>
                  <a:pt x="0" y="0"/>
                </a:lnTo>
                <a:close/>
              </a:path>
            </a:pathLst>
          </a:custGeom>
          <a:blipFill>
            <a:blip r:embed="rId2"/>
            <a:stretch>
              <a:fillRect l="0" t="0" r="0" b="0"/>
            </a:stretch>
          </a:blipFill>
        </p:spPr>
      </p:sp>
      <p:sp>
        <p:nvSpPr>
          <p:cNvPr name="Freeform 4" id="4"/>
          <p:cNvSpPr/>
          <p:nvPr/>
        </p:nvSpPr>
        <p:spPr>
          <a:xfrm flipH="false" flipV="false" rot="0">
            <a:off x="1753927" y="1793218"/>
            <a:ext cx="1901285" cy="6700564"/>
          </a:xfrm>
          <a:custGeom>
            <a:avLst/>
            <a:gdLst/>
            <a:ahLst/>
            <a:cxnLst/>
            <a:rect r="r" b="b" t="t" l="l"/>
            <a:pathLst>
              <a:path h="6700564" w="1901285">
                <a:moveTo>
                  <a:pt x="0" y="0"/>
                </a:moveTo>
                <a:lnTo>
                  <a:pt x="1901285" y="0"/>
                </a:lnTo>
                <a:lnTo>
                  <a:pt x="1901285" y="6700564"/>
                </a:lnTo>
                <a:lnTo>
                  <a:pt x="0" y="6700564"/>
                </a:lnTo>
                <a:lnTo>
                  <a:pt x="0" y="0"/>
                </a:lnTo>
                <a:close/>
              </a:path>
            </a:pathLst>
          </a:custGeom>
          <a:blipFill>
            <a:blip r:embed="rId2"/>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flipH="false" flipV="false">
            <a:off x="0" y="0"/>
            <a:ext cx="18288000" cy="10287000"/>
          </a:xfrm>
          <a:prstGeom prst="rect">
            <a:avLst/>
          </a:prstGeom>
        </p:spPr>
      </p:pic>
      <p:sp>
        <p:nvSpPr>
          <p:cNvPr name="TextBox 3" id="3"/>
          <p:cNvSpPr txBox="true"/>
          <p:nvPr/>
        </p:nvSpPr>
        <p:spPr>
          <a:xfrm rot="0">
            <a:off x="1112373" y="696639"/>
            <a:ext cx="16063253" cy="1856456"/>
          </a:xfrm>
          <a:prstGeom prst="rect">
            <a:avLst/>
          </a:prstGeom>
        </p:spPr>
        <p:txBody>
          <a:bodyPr anchor="t" rtlCol="false" tIns="0" lIns="0" bIns="0" rIns="0">
            <a:spAutoFit/>
          </a:bodyPr>
          <a:lstStyle/>
          <a:p>
            <a:pPr algn="ctr">
              <a:lnSpc>
                <a:spcPts val="7346"/>
              </a:lnSpc>
            </a:pPr>
            <a:r>
              <a:rPr lang="en-US" sz="6121">
                <a:solidFill>
                  <a:srgbClr val="FFFFFF"/>
                </a:solidFill>
                <a:latin typeface="Poppins Medium Bold"/>
              </a:rPr>
              <a:t>11. Crear las clases necesarias para la COLA DE CLIENTES.</a:t>
            </a:r>
          </a:p>
        </p:txBody>
      </p:sp>
      <p:sp>
        <p:nvSpPr>
          <p:cNvPr name="TextBox 4" id="4"/>
          <p:cNvSpPr txBox="true"/>
          <p:nvPr/>
        </p:nvSpPr>
        <p:spPr>
          <a:xfrm rot="0">
            <a:off x="1028700" y="3273470"/>
            <a:ext cx="8453604" cy="6392874"/>
          </a:xfrm>
          <a:prstGeom prst="rect">
            <a:avLst/>
          </a:prstGeom>
        </p:spPr>
        <p:txBody>
          <a:bodyPr anchor="t" rtlCol="false" tIns="0" lIns="0" bIns="0" rIns="0">
            <a:spAutoFit/>
          </a:bodyPr>
          <a:lstStyle/>
          <a:p>
            <a:pPr algn="just">
              <a:lnSpc>
                <a:spcPts val="5615"/>
              </a:lnSpc>
            </a:pPr>
            <a:r>
              <a:rPr lang="en-US" sz="4011">
                <a:solidFill>
                  <a:srgbClr val="FFFFFF"/>
                </a:solidFill>
                <a:ea typeface="Poppins Light"/>
              </a:rPr>
              <a:t>○ Crear la clase Cliente</a:t>
            </a:r>
          </a:p>
          <a:p>
            <a:pPr algn="just">
              <a:lnSpc>
                <a:spcPts val="5615"/>
              </a:lnSpc>
            </a:pPr>
            <a:r>
              <a:rPr lang="en-US" sz="4011">
                <a:solidFill>
                  <a:srgbClr val="FFFFFF"/>
                </a:solidFill>
                <a:ea typeface="Poppins Light"/>
              </a:rPr>
              <a:t>○ Crear la clase ColaDeClientes</a:t>
            </a:r>
          </a:p>
          <a:p>
            <a:pPr algn="just">
              <a:lnSpc>
                <a:spcPts val="5615"/>
              </a:lnSpc>
            </a:pPr>
            <a:r>
              <a:rPr lang="en-US" sz="4011">
                <a:solidFill>
                  <a:srgbClr val="FFFFFF"/>
                </a:solidFill>
                <a:ea typeface="Poppins Light"/>
              </a:rPr>
              <a:t>○ Crear la clase Main.</a:t>
            </a:r>
          </a:p>
          <a:p>
            <a:pPr algn="just">
              <a:lnSpc>
                <a:spcPts val="5615"/>
              </a:lnSpc>
            </a:pPr>
            <a:r>
              <a:rPr lang="en-US" sz="4011">
                <a:solidFill>
                  <a:srgbClr val="FFFFFF"/>
                </a:solidFill>
                <a:ea typeface="Poppins Light"/>
              </a:rPr>
              <a:t>○ Crear un paquete de nombre ColaDeClientes (todas las clases deberán de</a:t>
            </a:r>
          </a:p>
          <a:p>
            <a:pPr algn="just">
              <a:lnSpc>
                <a:spcPts val="5615"/>
              </a:lnSpc>
            </a:pPr>
            <a:r>
              <a:rPr lang="en-US" sz="4011">
                <a:solidFill>
                  <a:srgbClr val="FFFFFF"/>
                </a:solidFill>
                <a:latin typeface="Poppins Light"/>
              </a:rPr>
              <a:t>estar dentro de este paquete)</a:t>
            </a:r>
          </a:p>
          <a:p>
            <a:pPr algn="just">
              <a:lnSpc>
                <a:spcPts val="5615"/>
              </a:lnSpc>
            </a:pPr>
          </a:p>
          <a:p>
            <a:pPr algn="just">
              <a:lnSpc>
                <a:spcPts val="5615"/>
              </a:lnSpc>
            </a:pPr>
          </a:p>
        </p:txBody>
      </p:sp>
      <p:sp>
        <p:nvSpPr>
          <p:cNvPr name="Freeform 5" id="5"/>
          <p:cNvSpPr/>
          <p:nvPr/>
        </p:nvSpPr>
        <p:spPr>
          <a:xfrm flipH="false" flipV="false" rot="0">
            <a:off x="10653141" y="3293529"/>
            <a:ext cx="6522485" cy="6372815"/>
          </a:xfrm>
          <a:custGeom>
            <a:avLst/>
            <a:gdLst/>
            <a:ahLst/>
            <a:cxnLst/>
            <a:rect r="r" b="b" t="t" l="l"/>
            <a:pathLst>
              <a:path h="6372815" w="6522485">
                <a:moveTo>
                  <a:pt x="0" y="0"/>
                </a:moveTo>
                <a:lnTo>
                  <a:pt x="6522486" y="0"/>
                </a:lnTo>
                <a:lnTo>
                  <a:pt x="6522486" y="6372814"/>
                </a:lnTo>
                <a:lnTo>
                  <a:pt x="0" y="6372814"/>
                </a:lnTo>
                <a:lnTo>
                  <a:pt x="0" y="0"/>
                </a:lnTo>
                <a:close/>
              </a:path>
            </a:pathLst>
          </a:custGeom>
          <a:blipFill>
            <a:blip r:embed="rId3"/>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760341"/>
            <a:ext cx="10579728" cy="4681134"/>
          </a:xfrm>
          <a:custGeom>
            <a:avLst/>
            <a:gdLst/>
            <a:ahLst/>
            <a:cxnLst/>
            <a:rect r="r" b="b" t="t" l="l"/>
            <a:pathLst>
              <a:path h="4681134" w="10579728">
                <a:moveTo>
                  <a:pt x="0" y="0"/>
                </a:moveTo>
                <a:lnTo>
                  <a:pt x="10579728" y="0"/>
                </a:lnTo>
                <a:lnTo>
                  <a:pt x="10579728" y="4681134"/>
                </a:lnTo>
                <a:lnTo>
                  <a:pt x="0" y="4681134"/>
                </a:lnTo>
                <a:lnTo>
                  <a:pt x="0" y="0"/>
                </a:lnTo>
                <a:close/>
              </a:path>
            </a:pathLst>
          </a:custGeom>
          <a:blipFill>
            <a:blip r:embed="rId2"/>
            <a:stretch>
              <a:fillRect l="0" t="0" r="0" b="0"/>
            </a:stretch>
          </a:blipFill>
        </p:spPr>
      </p:sp>
      <p:sp>
        <p:nvSpPr>
          <p:cNvPr name="Freeform 3" id="3"/>
          <p:cNvSpPr/>
          <p:nvPr/>
        </p:nvSpPr>
        <p:spPr>
          <a:xfrm flipH="false" flipV="false" rot="0">
            <a:off x="3903981" y="4617467"/>
            <a:ext cx="13980263" cy="5393347"/>
          </a:xfrm>
          <a:custGeom>
            <a:avLst/>
            <a:gdLst/>
            <a:ahLst/>
            <a:cxnLst/>
            <a:rect r="r" b="b" t="t" l="l"/>
            <a:pathLst>
              <a:path h="5393347" w="13980263">
                <a:moveTo>
                  <a:pt x="0" y="0"/>
                </a:moveTo>
                <a:lnTo>
                  <a:pt x="13980263" y="0"/>
                </a:lnTo>
                <a:lnTo>
                  <a:pt x="13980263" y="5393348"/>
                </a:lnTo>
                <a:lnTo>
                  <a:pt x="0" y="5393348"/>
                </a:lnTo>
                <a:lnTo>
                  <a:pt x="0" y="0"/>
                </a:lnTo>
                <a:close/>
              </a:path>
            </a:pathLst>
          </a:custGeom>
          <a:blipFill>
            <a:blip r:embed="rId3"/>
            <a:stretch>
              <a:fillRect l="-8071" t="-17703" r="-8071" b="-52305"/>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355566" y="559078"/>
            <a:ext cx="14387991" cy="9147287"/>
          </a:xfrm>
          <a:custGeom>
            <a:avLst/>
            <a:gdLst/>
            <a:ahLst/>
            <a:cxnLst/>
            <a:rect r="r" b="b" t="t" l="l"/>
            <a:pathLst>
              <a:path h="9147287" w="14387991">
                <a:moveTo>
                  <a:pt x="0" y="0"/>
                </a:moveTo>
                <a:lnTo>
                  <a:pt x="14387991" y="0"/>
                </a:lnTo>
                <a:lnTo>
                  <a:pt x="14387991" y="9147287"/>
                </a:lnTo>
                <a:lnTo>
                  <a:pt x="0" y="9147287"/>
                </a:lnTo>
                <a:lnTo>
                  <a:pt x="0" y="0"/>
                </a:lnTo>
                <a:close/>
              </a:path>
            </a:pathLst>
          </a:custGeom>
          <a:blipFill>
            <a:blip r:embed="rId2"/>
            <a:stretch>
              <a:fillRect l="-9334" t="-13948" r="-36169" b="-15293"/>
            </a:stretch>
          </a:blipFill>
        </p:spPr>
      </p:sp>
      <p:sp>
        <p:nvSpPr>
          <p:cNvPr name="Freeform 3" id="3"/>
          <p:cNvSpPr/>
          <p:nvPr/>
        </p:nvSpPr>
        <p:spPr>
          <a:xfrm flipH="false" flipV="false" rot="0">
            <a:off x="11964879" y="640644"/>
            <a:ext cx="6114397" cy="9005712"/>
          </a:xfrm>
          <a:custGeom>
            <a:avLst/>
            <a:gdLst/>
            <a:ahLst/>
            <a:cxnLst/>
            <a:rect r="r" b="b" t="t" l="l"/>
            <a:pathLst>
              <a:path h="9005712" w="6114397">
                <a:moveTo>
                  <a:pt x="0" y="0"/>
                </a:moveTo>
                <a:lnTo>
                  <a:pt x="6114397" y="0"/>
                </a:lnTo>
                <a:lnTo>
                  <a:pt x="6114397" y="9005712"/>
                </a:lnTo>
                <a:lnTo>
                  <a:pt x="0" y="9005712"/>
                </a:lnTo>
                <a:lnTo>
                  <a:pt x="0" y="0"/>
                </a:lnTo>
                <a:close/>
              </a:path>
            </a:pathLst>
          </a:custGeom>
          <a:blipFill>
            <a:blip r:embed="rId3"/>
            <a:stretch>
              <a:fillRect l="-26061" t="-16855" r="-226463" b="-18304"/>
            </a:stretch>
          </a:blipFill>
        </p:spPr>
      </p:sp>
      <p:sp>
        <p:nvSpPr>
          <p:cNvPr name="Freeform 4" id="4"/>
          <p:cNvSpPr/>
          <p:nvPr/>
        </p:nvSpPr>
        <p:spPr>
          <a:xfrm flipH="false" flipV="false" rot="0">
            <a:off x="5927492" y="559078"/>
            <a:ext cx="6433016" cy="9168844"/>
          </a:xfrm>
          <a:custGeom>
            <a:avLst/>
            <a:gdLst/>
            <a:ahLst/>
            <a:cxnLst/>
            <a:rect r="r" b="b" t="t" l="l"/>
            <a:pathLst>
              <a:path h="9168844" w="6433016">
                <a:moveTo>
                  <a:pt x="0" y="0"/>
                </a:moveTo>
                <a:lnTo>
                  <a:pt x="6433016" y="0"/>
                </a:lnTo>
                <a:lnTo>
                  <a:pt x="6433016" y="9168844"/>
                </a:lnTo>
                <a:lnTo>
                  <a:pt x="0" y="9168844"/>
                </a:lnTo>
                <a:lnTo>
                  <a:pt x="0" y="0"/>
                </a:lnTo>
                <a:close/>
              </a:path>
            </a:pathLst>
          </a:custGeom>
          <a:blipFill>
            <a:blip r:embed="rId4"/>
            <a:stretch>
              <a:fillRect l="-22287" t="-13832" r="-198414" b="-13231"/>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8544695" y="412225"/>
            <a:ext cx="8714605" cy="9462550"/>
          </a:xfrm>
          <a:custGeom>
            <a:avLst/>
            <a:gdLst/>
            <a:ahLst/>
            <a:cxnLst/>
            <a:rect r="r" b="b" t="t" l="l"/>
            <a:pathLst>
              <a:path h="9462550" w="8714605">
                <a:moveTo>
                  <a:pt x="0" y="0"/>
                </a:moveTo>
                <a:lnTo>
                  <a:pt x="8714605" y="0"/>
                </a:lnTo>
                <a:lnTo>
                  <a:pt x="8714605" y="9462550"/>
                </a:lnTo>
                <a:lnTo>
                  <a:pt x="0" y="9462550"/>
                </a:lnTo>
                <a:lnTo>
                  <a:pt x="0" y="0"/>
                </a:lnTo>
                <a:close/>
              </a:path>
            </a:pathLst>
          </a:custGeom>
          <a:blipFill>
            <a:blip r:embed="rId2"/>
            <a:stretch>
              <a:fillRect l="-22122" t="-18020" r="-132891" b="-14604"/>
            </a:stretch>
          </a:blipFill>
        </p:spPr>
      </p:sp>
      <p:sp>
        <p:nvSpPr>
          <p:cNvPr name="Freeform 3" id="3"/>
          <p:cNvSpPr/>
          <p:nvPr/>
        </p:nvSpPr>
        <p:spPr>
          <a:xfrm flipH="false" flipV="false" rot="0">
            <a:off x="1028700" y="412225"/>
            <a:ext cx="6955072" cy="9462550"/>
          </a:xfrm>
          <a:custGeom>
            <a:avLst/>
            <a:gdLst/>
            <a:ahLst/>
            <a:cxnLst/>
            <a:rect r="r" b="b" t="t" l="l"/>
            <a:pathLst>
              <a:path h="9462550" w="6955072">
                <a:moveTo>
                  <a:pt x="0" y="0"/>
                </a:moveTo>
                <a:lnTo>
                  <a:pt x="6955072" y="0"/>
                </a:lnTo>
                <a:lnTo>
                  <a:pt x="6955072" y="9462550"/>
                </a:lnTo>
                <a:lnTo>
                  <a:pt x="0" y="9462550"/>
                </a:lnTo>
                <a:lnTo>
                  <a:pt x="0" y="0"/>
                </a:lnTo>
                <a:close/>
              </a:path>
            </a:pathLst>
          </a:custGeom>
          <a:blipFill>
            <a:blip r:embed="rId3"/>
            <a:stretch>
              <a:fillRect l="-20893" t="-13826" r="-191772" b="-15949"/>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3091789" y="1807105"/>
            <a:ext cx="4987337" cy="6672790"/>
          </a:xfrm>
          <a:custGeom>
            <a:avLst/>
            <a:gdLst/>
            <a:ahLst/>
            <a:cxnLst/>
            <a:rect r="r" b="b" t="t" l="l"/>
            <a:pathLst>
              <a:path h="6672790" w="4987337">
                <a:moveTo>
                  <a:pt x="0" y="0"/>
                </a:moveTo>
                <a:lnTo>
                  <a:pt x="4987336" y="0"/>
                </a:lnTo>
                <a:lnTo>
                  <a:pt x="4987336" y="6672790"/>
                </a:lnTo>
                <a:lnTo>
                  <a:pt x="0" y="6672790"/>
                </a:lnTo>
                <a:lnTo>
                  <a:pt x="0" y="0"/>
                </a:lnTo>
                <a:close/>
              </a:path>
            </a:pathLst>
          </a:custGeom>
          <a:blipFill>
            <a:blip r:embed="rId2"/>
            <a:stretch>
              <a:fillRect l="-30723" t="-67456" r="-378289" b="-47382"/>
            </a:stretch>
          </a:blipFill>
        </p:spPr>
      </p:sp>
      <p:sp>
        <p:nvSpPr>
          <p:cNvPr name="Freeform 3" id="3"/>
          <p:cNvSpPr/>
          <p:nvPr/>
        </p:nvSpPr>
        <p:spPr>
          <a:xfrm flipH="false" flipV="false" rot="0">
            <a:off x="8271804" y="427237"/>
            <a:ext cx="4819985" cy="9220671"/>
          </a:xfrm>
          <a:custGeom>
            <a:avLst/>
            <a:gdLst/>
            <a:ahLst/>
            <a:cxnLst/>
            <a:rect r="r" b="b" t="t" l="l"/>
            <a:pathLst>
              <a:path h="9220671" w="4819985">
                <a:moveTo>
                  <a:pt x="0" y="0"/>
                </a:moveTo>
                <a:lnTo>
                  <a:pt x="4819985" y="0"/>
                </a:lnTo>
                <a:lnTo>
                  <a:pt x="4819985" y="9220671"/>
                </a:lnTo>
                <a:lnTo>
                  <a:pt x="0" y="9220671"/>
                </a:lnTo>
                <a:lnTo>
                  <a:pt x="0" y="0"/>
                </a:lnTo>
                <a:close/>
              </a:path>
            </a:pathLst>
          </a:custGeom>
          <a:blipFill>
            <a:blip r:embed="rId3"/>
            <a:stretch>
              <a:fillRect l="-30371" t="-25617" r="-357800" b="-18487"/>
            </a:stretch>
          </a:blipFill>
        </p:spPr>
      </p:sp>
      <p:sp>
        <p:nvSpPr>
          <p:cNvPr name="Freeform 4" id="4"/>
          <p:cNvSpPr/>
          <p:nvPr/>
        </p:nvSpPr>
        <p:spPr>
          <a:xfrm flipH="false" flipV="false" rot="0">
            <a:off x="331512" y="639092"/>
            <a:ext cx="8055822" cy="9008816"/>
          </a:xfrm>
          <a:custGeom>
            <a:avLst/>
            <a:gdLst/>
            <a:ahLst/>
            <a:cxnLst/>
            <a:rect r="r" b="b" t="t" l="l"/>
            <a:pathLst>
              <a:path h="9008816" w="8055822">
                <a:moveTo>
                  <a:pt x="0" y="0"/>
                </a:moveTo>
                <a:lnTo>
                  <a:pt x="8055822" y="0"/>
                </a:lnTo>
                <a:lnTo>
                  <a:pt x="8055822" y="9008816"/>
                </a:lnTo>
                <a:lnTo>
                  <a:pt x="0" y="9008816"/>
                </a:lnTo>
                <a:lnTo>
                  <a:pt x="0" y="0"/>
                </a:lnTo>
                <a:close/>
              </a:path>
            </a:pathLst>
          </a:custGeom>
          <a:blipFill>
            <a:blip r:embed="rId4"/>
            <a:stretch>
              <a:fillRect l="-25406" t="-14641" r="-138580" b="-18664"/>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flipH="false" flipV="false">
            <a:off x="0" y="0"/>
            <a:ext cx="18288000" cy="10287000"/>
          </a:xfrm>
          <a:prstGeom prst="rect">
            <a:avLst/>
          </a:prstGeom>
        </p:spPr>
      </p:pic>
      <p:sp>
        <p:nvSpPr>
          <p:cNvPr name="TextBox 3" id="3"/>
          <p:cNvSpPr txBox="true"/>
          <p:nvPr/>
        </p:nvSpPr>
        <p:spPr>
          <a:xfrm rot="0">
            <a:off x="763751" y="1028700"/>
            <a:ext cx="15944881" cy="1023310"/>
          </a:xfrm>
          <a:prstGeom prst="rect">
            <a:avLst/>
          </a:prstGeom>
        </p:spPr>
        <p:txBody>
          <a:bodyPr anchor="t" rtlCol="false" tIns="0" lIns="0" bIns="0" rIns="0">
            <a:spAutoFit/>
          </a:bodyPr>
          <a:lstStyle/>
          <a:p>
            <a:pPr algn="ctr">
              <a:lnSpc>
                <a:spcPts val="8057"/>
              </a:lnSpc>
            </a:pPr>
            <a:r>
              <a:rPr lang="en-US" sz="6714">
                <a:solidFill>
                  <a:srgbClr val="FFFFFF"/>
                </a:solidFill>
                <a:latin typeface="Poppins Medium Bold"/>
              </a:rPr>
              <a:t>12.Inicializar la cola de clientes.</a:t>
            </a:r>
          </a:p>
        </p:txBody>
      </p:sp>
      <p:sp>
        <p:nvSpPr>
          <p:cNvPr name="TextBox 4" id="4"/>
          <p:cNvSpPr txBox="true"/>
          <p:nvPr/>
        </p:nvSpPr>
        <p:spPr>
          <a:xfrm rot="0">
            <a:off x="1580466" y="2653835"/>
            <a:ext cx="14311452" cy="2489665"/>
          </a:xfrm>
          <a:prstGeom prst="rect">
            <a:avLst/>
          </a:prstGeom>
        </p:spPr>
        <p:txBody>
          <a:bodyPr anchor="t" rtlCol="false" tIns="0" lIns="0" bIns="0" rIns="0">
            <a:spAutoFit/>
          </a:bodyPr>
          <a:lstStyle/>
          <a:p>
            <a:pPr>
              <a:lnSpc>
                <a:spcPts val="6624"/>
              </a:lnSpc>
            </a:pPr>
            <a:r>
              <a:rPr lang="en-US" sz="4731">
                <a:solidFill>
                  <a:srgbClr val="FFFFFF"/>
                </a:solidFill>
                <a:ea typeface="Poppins Light"/>
              </a:rPr>
              <a:t>○ Crear una cola con 5 clientes.</a:t>
            </a:r>
          </a:p>
          <a:p>
            <a:pPr>
              <a:lnSpc>
                <a:spcPts val="6624"/>
              </a:lnSpc>
            </a:pPr>
            <a:r>
              <a:rPr lang="en-US" sz="4731">
                <a:solidFill>
                  <a:srgbClr val="FFFFFF"/>
                </a:solidFill>
                <a:ea typeface="Poppins Light"/>
              </a:rPr>
              <a:t>■ En la clase MAIN deberán estar los 5 clientes.</a:t>
            </a:r>
          </a:p>
          <a:p>
            <a:pPr algn="just">
              <a:lnSpc>
                <a:spcPts val="6624"/>
              </a:lnSpc>
            </a:pPr>
            <a:r>
              <a:rPr lang="en-US" sz="4731">
                <a:solidFill>
                  <a:srgbClr val="FFFFFF"/>
                </a:solidFill>
                <a:ea typeface="Poppins Light"/>
              </a:rPr>
              <a:t>■ Mostrar todos los datos de la cola de clientes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4374026" y="2783684"/>
            <a:ext cx="9539948" cy="4305781"/>
          </a:xfrm>
          <a:prstGeom prst="rect">
            <a:avLst/>
          </a:prstGeom>
        </p:spPr>
        <p:txBody>
          <a:bodyPr anchor="t" rtlCol="false" tIns="0" lIns="0" bIns="0" rIns="0">
            <a:spAutoFit/>
          </a:bodyPr>
          <a:lstStyle/>
          <a:p>
            <a:pPr algn="ctr">
              <a:lnSpc>
                <a:spcPts val="16951"/>
              </a:lnSpc>
            </a:pPr>
            <a:r>
              <a:rPr lang="en-US" sz="14126">
                <a:solidFill>
                  <a:srgbClr val="FFFFFF"/>
                </a:solidFill>
                <a:latin typeface="Poppins Medium Bold"/>
              </a:rPr>
              <a:t>Preguntas teoricas</a:t>
            </a:r>
          </a:p>
        </p:txBody>
      </p:sp>
      <p:sp>
        <p:nvSpPr>
          <p:cNvPr name="Freeform 3" id="3"/>
          <p:cNvSpPr/>
          <p:nvPr/>
        </p:nvSpPr>
        <p:spPr>
          <a:xfrm flipH="false" flipV="false" rot="0">
            <a:off x="14151145" y="1586292"/>
            <a:ext cx="1901285" cy="6700564"/>
          </a:xfrm>
          <a:custGeom>
            <a:avLst/>
            <a:gdLst/>
            <a:ahLst/>
            <a:cxnLst/>
            <a:rect r="r" b="b" t="t" l="l"/>
            <a:pathLst>
              <a:path h="6700564" w="1901285">
                <a:moveTo>
                  <a:pt x="0" y="0"/>
                </a:moveTo>
                <a:lnTo>
                  <a:pt x="1901285" y="0"/>
                </a:lnTo>
                <a:lnTo>
                  <a:pt x="1901285" y="6700564"/>
                </a:lnTo>
                <a:lnTo>
                  <a:pt x="0" y="6700564"/>
                </a:lnTo>
                <a:lnTo>
                  <a:pt x="0" y="0"/>
                </a:lnTo>
                <a:close/>
              </a:path>
            </a:pathLst>
          </a:custGeom>
          <a:blipFill>
            <a:blip r:embed="rId2"/>
            <a:stretch>
              <a:fillRect l="0" t="0" r="0" b="0"/>
            </a:stretch>
          </a:blipFill>
        </p:spPr>
      </p:sp>
      <p:sp>
        <p:nvSpPr>
          <p:cNvPr name="Freeform 4" id="4"/>
          <p:cNvSpPr/>
          <p:nvPr/>
        </p:nvSpPr>
        <p:spPr>
          <a:xfrm flipH="false" flipV="false" rot="0">
            <a:off x="1753927" y="1793218"/>
            <a:ext cx="1901285" cy="6700564"/>
          </a:xfrm>
          <a:custGeom>
            <a:avLst/>
            <a:gdLst/>
            <a:ahLst/>
            <a:cxnLst/>
            <a:rect r="r" b="b" t="t" l="l"/>
            <a:pathLst>
              <a:path h="6700564" w="1901285">
                <a:moveTo>
                  <a:pt x="0" y="0"/>
                </a:moveTo>
                <a:lnTo>
                  <a:pt x="1901285" y="0"/>
                </a:lnTo>
                <a:lnTo>
                  <a:pt x="1901285" y="6700564"/>
                </a:lnTo>
                <a:lnTo>
                  <a:pt x="0" y="6700564"/>
                </a:lnTo>
                <a:lnTo>
                  <a:pt x="0" y="0"/>
                </a:lnTo>
                <a:close/>
              </a:path>
            </a:pathLst>
          </a:custGeom>
          <a:blipFill>
            <a:blip r:embed="rId2"/>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483524" y="1803959"/>
            <a:ext cx="17320952" cy="5588118"/>
          </a:xfrm>
          <a:custGeom>
            <a:avLst/>
            <a:gdLst/>
            <a:ahLst/>
            <a:cxnLst/>
            <a:rect r="r" b="b" t="t" l="l"/>
            <a:pathLst>
              <a:path h="5588118" w="17320952">
                <a:moveTo>
                  <a:pt x="0" y="0"/>
                </a:moveTo>
                <a:lnTo>
                  <a:pt x="17320952" y="0"/>
                </a:lnTo>
                <a:lnTo>
                  <a:pt x="17320952" y="5588118"/>
                </a:lnTo>
                <a:lnTo>
                  <a:pt x="0" y="5588118"/>
                </a:lnTo>
                <a:lnTo>
                  <a:pt x="0" y="0"/>
                </a:lnTo>
                <a:close/>
              </a:path>
            </a:pathLst>
          </a:custGeom>
          <a:blipFill>
            <a:blip r:embed="rId2"/>
            <a:stretch>
              <a:fillRect l="-10487" t="-48760" r="-12126" b="-65857"/>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9990754" y="2015829"/>
            <a:ext cx="4987337" cy="6672790"/>
          </a:xfrm>
          <a:custGeom>
            <a:avLst/>
            <a:gdLst/>
            <a:ahLst/>
            <a:cxnLst/>
            <a:rect r="r" b="b" t="t" l="l"/>
            <a:pathLst>
              <a:path h="6672790" w="4987337">
                <a:moveTo>
                  <a:pt x="0" y="0"/>
                </a:moveTo>
                <a:lnTo>
                  <a:pt x="4987336" y="0"/>
                </a:lnTo>
                <a:lnTo>
                  <a:pt x="4987336" y="6672789"/>
                </a:lnTo>
                <a:lnTo>
                  <a:pt x="0" y="6672789"/>
                </a:lnTo>
                <a:lnTo>
                  <a:pt x="0" y="0"/>
                </a:lnTo>
                <a:close/>
              </a:path>
            </a:pathLst>
          </a:custGeom>
          <a:blipFill>
            <a:blip r:embed="rId2"/>
            <a:stretch>
              <a:fillRect l="-30723" t="-67456" r="-378289" b="-47382"/>
            </a:stretch>
          </a:blipFill>
        </p:spPr>
      </p:sp>
      <p:sp>
        <p:nvSpPr>
          <p:cNvPr name="Freeform 3" id="3"/>
          <p:cNvSpPr/>
          <p:nvPr/>
        </p:nvSpPr>
        <p:spPr>
          <a:xfrm flipH="false" flipV="false" rot="0">
            <a:off x="2964263" y="533165"/>
            <a:ext cx="4819985" cy="9220671"/>
          </a:xfrm>
          <a:custGeom>
            <a:avLst/>
            <a:gdLst/>
            <a:ahLst/>
            <a:cxnLst/>
            <a:rect r="r" b="b" t="t" l="l"/>
            <a:pathLst>
              <a:path h="9220671" w="4819985">
                <a:moveTo>
                  <a:pt x="0" y="0"/>
                </a:moveTo>
                <a:lnTo>
                  <a:pt x="4819985" y="0"/>
                </a:lnTo>
                <a:lnTo>
                  <a:pt x="4819985" y="9220670"/>
                </a:lnTo>
                <a:lnTo>
                  <a:pt x="0" y="9220670"/>
                </a:lnTo>
                <a:lnTo>
                  <a:pt x="0" y="0"/>
                </a:lnTo>
                <a:close/>
              </a:path>
            </a:pathLst>
          </a:custGeom>
          <a:blipFill>
            <a:blip r:embed="rId3"/>
            <a:stretch>
              <a:fillRect l="-30371" t="-25617" r="-357800" b="-18487"/>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flipH="false" flipV="false">
            <a:off x="0" y="0"/>
            <a:ext cx="18288000" cy="10287000"/>
          </a:xfrm>
          <a:prstGeom prst="rect">
            <a:avLst/>
          </a:prstGeom>
        </p:spPr>
      </p:pic>
      <p:sp>
        <p:nvSpPr>
          <p:cNvPr name="TextBox 3" id="3"/>
          <p:cNvSpPr txBox="true"/>
          <p:nvPr/>
        </p:nvSpPr>
        <p:spPr>
          <a:xfrm rot="0">
            <a:off x="1028700" y="1310690"/>
            <a:ext cx="15453775" cy="921791"/>
          </a:xfrm>
          <a:prstGeom prst="rect">
            <a:avLst/>
          </a:prstGeom>
        </p:spPr>
        <p:txBody>
          <a:bodyPr anchor="t" rtlCol="false" tIns="0" lIns="0" bIns="0" rIns="0">
            <a:spAutoFit/>
          </a:bodyPr>
          <a:lstStyle/>
          <a:p>
            <a:pPr algn="ctr">
              <a:lnSpc>
                <a:spcPts val="7258"/>
              </a:lnSpc>
            </a:pPr>
            <a:r>
              <a:rPr lang="en-US" sz="6048">
                <a:solidFill>
                  <a:srgbClr val="FFFFFF"/>
                </a:solidFill>
                <a:latin typeface="Poppins Medium Bold"/>
              </a:rPr>
              <a:t>13.Promoción para usuarios de Bolivia.</a:t>
            </a:r>
          </a:p>
        </p:txBody>
      </p:sp>
      <p:sp>
        <p:nvSpPr>
          <p:cNvPr name="TextBox 4" id="4"/>
          <p:cNvSpPr txBox="true"/>
          <p:nvPr/>
        </p:nvSpPr>
        <p:spPr>
          <a:xfrm rot="0">
            <a:off x="1234272" y="2748406"/>
            <a:ext cx="16025028" cy="6834483"/>
          </a:xfrm>
          <a:prstGeom prst="rect">
            <a:avLst/>
          </a:prstGeom>
        </p:spPr>
        <p:txBody>
          <a:bodyPr anchor="t" rtlCol="false" tIns="0" lIns="0" bIns="0" rIns="0">
            <a:spAutoFit/>
          </a:bodyPr>
          <a:lstStyle/>
          <a:p>
            <a:pPr>
              <a:lnSpc>
                <a:spcPts val="4938"/>
              </a:lnSpc>
            </a:pPr>
            <a:r>
              <a:rPr lang="en-US" sz="3527">
                <a:solidFill>
                  <a:srgbClr val="FFFFFF"/>
                </a:solidFill>
                <a:ea typeface="Poppins Light"/>
              </a:rPr>
              <a:t>○ En el mes de diciembre a todos los clientes de Bolivia se les dará una promoción</a:t>
            </a:r>
          </a:p>
          <a:p>
            <a:pPr>
              <a:lnSpc>
                <a:spcPts val="4938"/>
              </a:lnSpc>
            </a:pPr>
            <a:r>
              <a:rPr lang="en-US" sz="3527">
                <a:solidFill>
                  <a:srgbClr val="FFFFFF"/>
                </a:solidFill>
                <a:latin typeface="Poppins Light"/>
              </a:rPr>
              <a:t>en cuanto a precios en viajes a nivel nacional.</a:t>
            </a:r>
          </a:p>
          <a:p>
            <a:pPr>
              <a:lnSpc>
                <a:spcPts val="4938"/>
              </a:lnSpc>
            </a:pPr>
            <a:r>
              <a:rPr lang="en-US" sz="3527">
                <a:solidFill>
                  <a:srgbClr val="FFFFFF"/>
                </a:solidFill>
                <a:ea typeface="Poppins Light"/>
              </a:rPr>
              <a:t>■ A todos los clientes que sean de nacionalidad boliviana y además el tipo</a:t>
            </a:r>
          </a:p>
          <a:p>
            <a:pPr>
              <a:lnSpc>
                <a:spcPts val="4938"/>
              </a:lnSpc>
            </a:pPr>
            <a:r>
              <a:rPr lang="en-US" sz="3527">
                <a:solidFill>
                  <a:srgbClr val="FFFFFF"/>
                </a:solidFill>
                <a:latin typeface="Poppins Light"/>
              </a:rPr>
              <a:t>de cliente GOLD, convertir a estos clientes en VIP</a:t>
            </a:r>
          </a:p>
          <a:p>
            <a:pPr>
              <a:lnSpc>
                <a:spcPts val="4938"/>
              </a:lnSpc>
            </a:pPr>
            <a:r>
              <a:rPr lang="en-US" sz="3527">
                <a:solidFill>
                  <a:srgbClr val="FFFFFF"/>
                </a:solidFill>
                <a:ea typeface="Poppins Light"/>
              </a:rPr>
              <a:t>■ Es decir si es de Bolivia y es GOLD deberá ser ahora un cliente VIP</a:t>
            </a:r>
          </a:p>
          <a:p>
            <a:pPr>
              <a:lnSpc>
                <a:spcPts val="4938"/>
              </a:lnSpc>
            </a:pPr>
            <a:r>
              <a:rPr lang="en-US" sz="3527">
                <a:solidFill>
                  <a:srgbClr val="FFFFFF"/>
                </a:solidFill>
                <a:ea typeface="Poppins Light"/>
              </a:rPr>
              <a:t>○ El método estático dentro de la clase MAIN recibe 3 atributos</a:t>
            </a:r>
          </a:p>
          <a:p>
            <a:pPr>
              <a:lnSpc>
                <a:spcPts val="4938"/>
              </a:lnSpc>
            </a:pPr>
            <a:r>
              <a:rPr lang="en-US" sz="3527">
                <a:solidFill>
                  <a:srgbClr val="FFFFFF"/>
                </a:solidFill>
                <a:ea typeface="Poppins Light"/>
              </a:rPr>
              <a:t>■ La cola de clientes</a:t>
            </a:r>
          </a:p>
          <a:p>
            <a:pPr>
              <a:lnSpc>
                <a:spcPts val="4938"/>
              </a:lnSpc>
            </a:pPr>
            <a:r>
              <a:rPr lang="en-US" sz="3527">
                <a:solidFill>
                  <a:srgbClr val="FFFFFF"/>
                </a:solidFill>
                <a:ea typeface="Poppins Light"/>
              </a:rPr>
              <a:t>■ El tipo de cliente</a:t>
            </a:r>
          </a:p>
          <a:p>
            <a:pPr>
              <a:lnSpc>
                <a:spcPts val="4938"/>
              </a:lnSpc>
            </a:pPr>
            <a:r>
              <a:rPr lang="en-US" sz="3527">
                <a:solidFill>
                  <a:srgbClr val="FFFFFF"/>
                </a:solidFill>
                <a:ea typeface="Poppins Light"/>
              </a:rPr>
              <a:t>■ La nacionalidad del cliente.</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3199200" y="2084727"/>
            <a:ext cx="4506585" cy="8032500"/>
          </a:xfrm>
          <a:custGeom>
            <a:avLst/>
            <a:gdLst/>
            <a:ahLst/>
            <a:cxnLst/>
            <a:rect r="r" b="b" t="t" l="l"/>
            <a:pathLst>
              <a:path h="8032500" w="4506585">
                <a:moveTo>
                  <a:pt x="0" y="0"/>
                </a:moveTo>
                <a:lnTo>
                  <a:pt x="4506585" y="0"/>
                </a:lnTo>
                <a:lnTo>
                  <a:pt x="4506585" y="8032499"/>
                </a:lnTo>
                <a:lnTo>
                  <a:pt x="0" y="8032499"/>
                </a:lnTo>
                <a:lnTo>
                  <a:pt x="0" y="0"/>
                </a:lnTo>
                <a:close/>
              </a:path>
            </a:pathLst>
          </a:custGeom>
          <a:blipFill>
            <a:blip r:embed="rId2"/>
            <a:stretch>
              <a:fillRect l="-23136" t="-13891" r="-284101" b="-15131"/>
            </a:stretch>
          </a:blipFill>
        </p:spPr>
      </p:sp>
      <p:sp>
        <p:nvSpPr>
          <p:cNvPr name="Freeform 3" id="3"/>
          <p:cNvSpPr/>
          <p:nvPr/>
        </p:nvSpPr>
        <p:spPr>
          <a:xfrm flipH="false" flipV="false" rot="0">
            <a:off x="372712" y="2864124"/>
            <a:ext cx="12401240" cy="6833901"/>
          </a:xfrm>
          <a:custGeom>
            <a:avLst/>
            <a:gdLst/>
            <a:ahLst/>
            <a:cxnLst/>
            <a:rect r="r" b="b" t="t" l="l"/>
            <a:pathLst>
              <a:path h="6833901" w="12401240">
                <a:moveTo>
                  <a:pt x="0" y="0"/>
                </a:moveTo>
                <a:lnTo>
                  <a:pt x="12401240" y="0"/>
                </a:lnTo>
                <a:lnTo>
                  <a:pt x="12401240" y="6833901"/>
                </a:lnTo>
                <a:lnTo>
                  <a:pt x="0" y="6833901"/>
                </a:lnTo>
                <a:lnTo>
                  <a:pt x="0" y="0"/>
                </a:lnTo>
                <a:close/>
              </a:path>
            </a:pathLst>
          </a:custGeom>
          <a:blipFill>
            <a:blip r:embed="rId3"/>
            <a:stretch>
              <a:fillRect l="-13276" t="-28223" r="-28643" b="-17209"/>
            </a:stretch>
          </a:blipFill>
        </p:spPr>
      </p:sp>
      <p:sp>
        <p:nvSpPr>
          <p:cNvPr name="Freeform 4" id="4"/>
          <p:cNvSpPr/>
          <p:nvPr/>
        </p:nvSpPr>
        <p:spPr>
          <a:xfrm flipH="false" flipV="false" rot="0">
            <a:off x="1426758" y="611253"/>
            <a:ext cx="15491688" cy="1643247"/>
          </a:xfrm>
          <a:custGeom>
            <a:avLst/>
            <a:gdLst/>
            <a:ahLst/>
            <a:cxnLst/>
            <a:rect r="r" b="b" t="t" l="l"/>
            <a:pathLst>
              <a:path h="1643247" w="15491688">
                <a:moveTo>
                  <a:pt x="0" y="0"/>
                </a:moveTo>
                <a:lnTo>
                  <a:pt x="15491688" y="0"/>
                </a:lnTo>
                <a:lnTo>
                  <a:pt x="15491688" y="1643247"/>
                </a:lnTo>
                <a:lnTo>
                  <a:pt x="0" y="1643247"/>
                </a:lnTo>
                <a:lnTo>
                  <a:pt x="0" y="0"/>
                </a:lnTo>
                <a:close/>
              </a:path>
            </a:pathLst>
          </a:custGeom>
          <a:blipFill>
            <a:blip r:embed="rId4"/>
            <a:stretch>
              <a:fillRect l="-22361" t="-396449" r="-67772" b="-515773"/>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flipH="false" flipV="false">
            <a:off x="0" y="0"/>
            <a:ext cx="18288000" cy="10287000"/>
          </a:xfrm>
          <a:prstGeom prst="rect">
            <a:avLst/>
          </a:prstGeom>
        </p:spPr>
      </p:pic>
      <p:sp>
        <p:nvSpPr>
          <p:cNvPr name="TextBox 3" id="3"/>
          <p:cNvSpPr txBox="true"/>
          <p:nvPr/>
        </p:nvSpPr>
        <p:spPr>
          <a:xfrm rot="0">
            <a:off x="1028700" y="1489596"/>
            <a:ext cx="13187634" cy="921791"/>
          </a:xfrm>
          <a:prstGeom prst="rect">
            <a:avLst/>
          </a:prstGeom>
        </p:spPr>
        <p:txBody>
          <a:bodyPr anchor="t" rtlCol="false" tIns="0" lIns="0" bIns="0" rIns="0">
            <a:spAutoFit/>
          </a:bodyPr>
          <a:lstStyle/>
          <a:p>
            <a:pPr algn="ctr">
              <a:lnSpc>
                <a:spcPts val="7258"/>
              </a:lnSpc>
            </a:pPr>
            <a:r>
              <a:rPr lang="en-US" sz="6048">
                <a:solidFill>
                  <a:srgbClr val="FFFFFF"/>
                </a:solidFill>
                <a:latin typeface="Poppins Medium Bold"/>
              </a:rPr>
              <a:t>14.Moviendo clientes en la cola.</a:t>
            </a:r>
          </a:p>
        </p:txBody>
      </p:sp>
      <p:sp>
        <p:nvSpPr>
          <p:cNvPr name="TextBox 4" id="4"/>
          <p:cNvSpPr txBox="true"/>
          <p:nvPr/>
        </p:nvSpPr>
        <p:spPr>
          <a:xfrm rot="0">
            <a:off x="1028700" y="3014595"/>
            <a:ext cx="7370388" cy="6243705"/>
          </a:xfrm>
          <a:prstGeom prst="rect">
            <a:avLst/>
          </a:prstGeom>
        </p:spPr>
        <p:txBody>
          <a:bodyPr anchor="t" rtlCol="false" tIns="0" lIns="0" bIns="0" rIns="0">
            <a:spAutoFit/>
          </a:bodyPr>
          <a:lstStyle/>
          <a:p>
            <a:pPr>
              <a:lnSpc>
                <a:spcPts val="5508"/>
              </a:lnSpc>
            </a:pPr>
            <a:r>
              <a:rPr lang="en-US" sz="3934">
                <a:solidFill>
                  <a:srgbClr val="FFFFFF"/>
                </a:solidFill>
                <a:ea typeface="Poppins Light"/>
              </a:rPr>
              <a:t>○ Mover al inicio todos los clientes mayores a 60 años.</a:t>
            </a:r>
          </a:p>
          <a:p>
            <a:pPr>
              <a:lnSpc>
                <a:spcPts val="5508"/>
              </a:lnSpc>
            </a:pPr>
            <a:r>
              <a:rPr lang="en-US" sz="3934">
                <a:solidFill>
                  <a:srgbClr val="FFFFFF"/>
                </a:solidFill>
                <a:ea typeface="Poppins Light"/>
              </a:rPr>
              <a:t>■ Es decir si el cliente es mayor a 60 deberá de moverlo al inicio de la cola.</a:t>
            </a:r>
          </a:p>
          <a:p>
            <a:pPr>
              <a:lnSpc>
                <a:spcPts val="5508"/>
              </a:lnSpc>
            </a:pPr>
            <a:r>
              <a:rPr lang="en-US" sz="3934">
                <a:solidFill>
                  <a:srgbClr val="FFFFFF"/>
                </a:solidFill>
                <a:ea typeface="Poppins Light"/>
              </a:rPr>
              <a:t>○ El método recibe 2 parámetros</a:t>
            </a:r>
          </a:p>
          <a:p>
            <a:pPr>
              <a:lnSpc>
                <a:spcPts val="5508"/>
              </a:lnSpc>
            </a:pPr>
            <a:r>
              <a:rPr lang="en-US" sz="3934">
                <a:solidFill>
                  <a:srgbClr val="FFFFFF"/>
                </a:solidFill>
                <a:ea typeface="Poppins Light"/>
              </a:rPr>
              <a:t>■ La Cola de Clientes</a:t>
            </a:r>
          </a:p>
          <a:p>
            <a:pPr>
              <a:lnSpc>
                <a:spcPts val="5508"/>
              </a:lnSpc>
            </a:pPr>
            <a:r>
              <a:rPr lang="en-US" sz="3934">
                <a:solidFill>
                  <a:srgbClr val="FFFFFF"/>
                </a:solidFill>
                <a:ea typeface="Poppins Light"/>
              </a:rPr>
              <a:t>■ El valor(int) de la edad.</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736893" y="447265"/>
            <a:ext cx="12868267" cy="1893287"/>
          </a:xfrm>
          <a:custGeom>
            <a:avLst/>
            <a:gdLst/>
            <a:ahLst/>
            <a:cxnLst/>
            <a:rect r="r" b="b" t="t" l="l"/>
            <a:pathLst>
              <a:path h="1893287" w="12868267">
                <a:moveTo>
                  <a:pt x="0" y="0"/>
                </a:moveTo>
                <a:lnTo>
                  <a:pt x="12868268" y="0"/>
                </a:lnTo>
                <a:lnTo>
                  <a:pt x="12868268" y="1893287"/>
                </a:lnTo>
                <a:lnTo>
                  <a:pt x="0" y="1893287"/>
                </a:lnTo>
                <a:lnTo>
                  <a:pt x="0" y="0"/>
                </a:lnTo>
                <a:close/>
              </a:path>
            </a:pathLst>
          </a:custGeom>
          <a:blipFill>
            <a:blip r:embed="rId2"/>
            <a:stretch>
              <a:fillRect l="-38257" t="-307506" r="-184882" b="-832762"/>
            </a:stretch>
          </a:blipFill>
        </p:spPr>
      </p:sp>
      <p:sp>
        <p:nvSpPr>
          <p:cNvPr name="Freeform 3" id="3"/>
          <p:cNvSpPr/>
          <p:nvPr/>
        </p:nvSpPr>
        <p:spPr>
          <a:xfrm flipH="false" flipV="false" rot="0">
            <a:off x="2801915" y="2668546"/>
            <a:ext cx="10803246" cy="7007201"/>
          </a:xfrm>
          <a:custGeom>
            <a:avLst/>
            <a:gdLst/>
            <a:ahLst/>
            <a:cxnLst/>
            <a:rect r="r" b="b" t="t" l="l"/>
            <a:pathLst>
              <a:path h="7007201" w="10803246">
                <a:moveTo>
                  <a:pt x="0" y="0"/>
                </a:moveTo>
                <a:lnTo>
                  <a:pt x="10803246" y="0"/>
                </a:lnTo>
                <a:lnTo>
                  <a:pt x="10803246" y="7007201"/>
                </a:lnTo>
                <a:lnTo>
                  <a:pt x="0" y="7007201"/>
                </a:lnTo>
                <a:lnTo>
                  <a:pt x="0" y="0"/>
                </a:lnTo>
                <a:close/>
              </a:path>
            </a:pathLst>
          </a:custGeom>
          <a:blipFill>
            <a:blip r:embed="rId3"/>
            <a:stretch>
              <a:fillRect l="-17306" t="-39998" r="-91556" b="-41843"/>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1461107"/>
            <a:ext cx="5904733" cy="7466053"/>
          </a:xfrm>
          <a:custGeom>
            <a:avLst/>
            <a:gdLst/>
            <a:ahLst/>
            <a:cxnLst/>
            <a:rect r="r" b="b" t="t" l="l"/>
            <a:pathLst>
              <a:path h="7466053" w="5904733">
                <a:moveTo>
                  <a:pt x="0" y="0"/>
                </a:moveTo>
                <a:lnTo>
                  <a:pt x="5904733" y="0"/>
                </a:lnTo>
                <a:lnTo>
                  <a:pt x="5904733" y="7466052"/>
                </a:lnTo>
                <a:lnTo>
                  <a:pt x="0" y="7466052"/>
                </a:lnTo>
                <a:lnTo>
                  <a:pt x="0" y="0"/>
                </a:lnTo>
                <a:close/>
              </a:path>
            </a:pathLst>
          </a:custGeom>
          <a:blipFill>
            <a:blip r:embed="rId2"/>
            <a:stretch>
              <a:fillRect l="-21948" t="-57327" r="-288618" b="-26037"/>
            </a:stretch>
          </a:blipFill>
        </p:spPr>
      </p:sp>
      <p:sp>
        <p:nvSpPr>
          <p:cNvPr name="Freeform 3" id="3"/>
          <p:cNvSpPr/>
          <p:nvPr/>
        </p:nvSpPr>
        <p:spPr>
          <a:xfrm flipH="false" flipV="false" rot="0">
            <a:off x="1694370" y="357854"/>
            <a:ext cx="6237216" cy="9672558"/>
          </a:xfrm>
          <a:custGeom>
            <a:avLst/>
            <a:gdLst/>
            <a:ahLst/>
            <a:cxnLst/>
            <a:rect r="r" b="b" t="t" l="l"/>
            <a:pathLst>
              <a:path h="9672558" w="6237216">
                <a:moveTo>
                  <a:pt x="0" y="0"/>
                </a:moveTo>
                <a:lnTo>
                  <a:pt x="6237216" y="0"/>
                </a:lnTo>
                <a:lnTo>
                  <a:pt x="6237216" y="9672558"/>
                </a:lnTo>
                <a:lnTo>
                  <a:pt x="0" y="9672558"/>
                </a:lnTo>
                <a:lnTo>
                  <a:pt x="0" y="0"/>
                </a:lnTo>
                <a:close/>
              </a:path>
            </a:pathLst>
          </a:custGeom>
          <a:blipFill>
            <a:blip r:embed="rId3"/>
            <a:stretch>
              <a:fillRect l="-19975" t="-20609" r="-253686" b="-15456"/>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flipH="false" flipV="false">
            <a:off x="0" y="0"/>
            <a:ext cx="18288000" cy="10287000"/>
          </a:xfrm>
          <a:prstGeom prst="rect">
            <a:avLst/>
          </a:prstGeom>
        </p:spPr>
      </p:pic>
      <p:sp>
        <p:nvSpPr>
          <p:cNvPr name="TextBox 3" id="3"/>
          <p:cNvSpPr txBox="true"/>
          <p:nvPr/>
        </p:nvSpPr>
        <p:spPr>
          <a:xfrm rot="0">
            <a:off x="0" y="790159"/>
            <a:ext cx="16676299" cy="921791"/>
          </a:xfrm>
          <a:prstGeom prst="rect">
            <a:avLst/>
          </a:prstGeom>
        </p:spPr>
        <p:txBody>
          <a:bodyPr anchor="t" rtlCol="false" tIns="0" lIns="0" bIns="0" rIns="0">
            <a:spAutoFit/>
          </a:bodyPr>
          <a:lstStyle/>
          <a:p>
            <a:pPr algn="ctr">
              <a:lnSpc>
                <a:spcPts val="7258"/>
              </a:lnSpc>
            </a:pPr>
            <a:r>
              <a:rPr lang="en-US" sz="6048">
                <a:solidFill>
                  <a:srgbClr val="FFFFFF"/>
                </a:solidFill>
                <a:latin typeface="Poppins Medium Bold"/>
              </a:rPr>
              <a:t>15.Moviendo clientes entre 2 colas.</a:t>
            </a:r>
          </a:p>
        </p:txBody>
      </p:sp>
      <p:sp>
        <p:nvSpPr>
          <p:cNvPr name="TextBox 4" id="4"/>
          <p:cNvSpPr txBox="true"/>
          <p:nvPr/>
        </p:nvSpPr>
        <p:spPr>
          <a:xfrm rot="0">
            <a:off x="1565418" y="1864766"/>
            <a:ext cx="7784278" cy="7995040"/>
          </a:xfrm>
          <a:prstGeom prst="rect">
            <a:avLst/>
          </a:prstGeom>
        </p:spPr>
        <p:txBody>
          <a:bodyPr anchor="t" rtlCol="false" tIns="0" lIns="0" bIns="0" rIns="0">
            <a:spAutoFit/>
          </a:bodyPr>
          <a:lstStyle/>
          <a:p>
            <a:pPr>
              <a:lnSpc>
                <a:spcPts val="6357"/>
              </a:lnSpc>
            </a:pPr>
            <a:r>
              <a:rPr lang="en-US" sz="4541">
                <a:solidFill>
                  <a:srgbClr val="FFFFFF"/>
                </a:solidFill>
                <a:ea typeface="Poppins Light"/>
              </a:rPr>
              <a:t>○ Por razones de promociones de vuelo, es necesario cambiar de vuelo a ciertos </a:t>
            </a:r>
            <a:r>
              <a:rPr lang="en-US" sz="4541">
                <a:solidFill>
                  <a:srgbClr val="FFFFFF"/>
                </a:solidFill>
                <a:latin typeface="Poppins Light"/>
              </a:rPr>
              <a:t>clientes.</a:t>
            </a:r>
          </a:p>
          <a:p>
            <a:pPr>
              <a:lnSpc>
                <a:spcPts val="6357"/>
              </a:lnSpc>
            </a:pPr>
            <a:r>
              <a:rPr lang="en-US" sz="4541">
                <a:solidFill>
                  <a:srgbClr val="FFFFFF"/>
                </a:solidFill>
                <a:ea typeface="Poppins Light"/>
              </a:rPr>
              <a:t>■ Crear 2 colas con 5 clientes.</a:t>
            </a:r>
          </a:p>
          <a:p>
            <a:pPr>
              <a:lnSpc>
                <a:spcPts val="6357"/>
              </a:lnSpc>
            </a:pPr>
            <a:r>
              <a:rPr lang="en-US" sz="4541">
                <a:solidFill>
                  <a:srgbClr val="FFFFFF"/>
                </a:solidFill>
                <a:ea typeface="Poppins Light"/>
              </a:rPr>
              <a:t>■ Todos los clientes cuyo nombre sea Saul deberán ser agregados a la cola B al inicio.</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715623"/>
            <a:ext cx="15994189" cy="8869265"/>
          </a:xfrm>
          <a:custGeom>
            <a:avLst/>
            <a:gdLst/>
            <a:ahLst/>
            <a:cxnLst/>
            <a:rect r="r" b="b" t="t" l="l"/>
            <a:pathLst>
              <a:path h="8869265" w="15994189">
                <a:moveTo>
                  <a:pt x="0" y="0"/>
                </a:moveTo>
                <a:lnTo>
                  <a:pt x="15994189" y="0"/>
                </a:lnTo>
                <a:lnTo>
                  <a:pt x="15994189" y="8869265"/>
                </a:lnTo>
                <a:lnTo>
                  <a:pt x="0" y="8869265"/>
                </a:lnTo>
                <a:lnTo>
                  <a:pt x="0" y="0"/>
                </a:lnTo>
                <a:close/>
              </a:path>
            </a:pathLst>
          </a:custGeom>
          <a:blipFill>
            <a:blip r:embed="rId2"/>
            <a:stretch>
              <a:fillRect l="-10958" t="-12576" r="-13283" b="-13946"/>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571103"/>
            <a:ext cx="9162230" cy="4391567"/>
          </a:xfrm>
          <a:custGeom>
            <a:avLst/>
            <a:gdLst/>
            <a:ahLst/>
            <a:cxnLst/>
            <a:rect r="r" b="b" t="t" l="l"/>
            <a:pathLst>
              <a:path h="4391567" w="9162230">
                <a:moveTo>
                  <a:pt x="0" y="0"/>
                </a:moveTo>
                <a:lnTo>
                  <a:pt x="9162230" y="0"/>
                </a:lnTo>
                <a:lnTo>
                  <a:pt x="9162230" y="4391567"/>
                </a:lnTo>
                <a:lnTo>
                  <a:pt x="0" y="4391567"/>
                </a:lnTo>
                <a:lnTo>
                  <a:pt x="0" y="0"/>
                </a:lnTo>
                <a:close/>
              </a:path>
            </a:pathLst>
          </a:custGeom>
          <a:blipFill>
            <a:blip r:embed="rId2"/>
            <a:stretch>
              <a:fillRect l="-23036" t="-89438" r="-97975" b="-70948"/>
            </a:stretch>
          </a:blipFill>
        </p:spPr>
      </p:sp>
      <p:sp>
        <p:nvSpPr>
          <p:cNvPr name="Freeform 3" id="3"/>
          <p:cNvSpPr/>
          <p:nvPr/>
        </p:nvSpPr>
        <p:spPr>
          <a:xfrm flipH="false" flipV="false" rot="0">
            <a:off x="3250042" y="837205"/>
            <a:ext cx="12749914" cy="1336475"/>
          </a:xfrm>
          <a:custGeom>
            <a:avLst/>
            <a:gdLst/>
            <a:ahLst/>
            <a:cxnLst/>
            <a:rect r="r" b="b" t="t" l="l"/>
            <a:pathLst>
              <a:path h="1336475" w="12749914">
                <a:moveTo>
                  <a:pt x="0" y="0"/>
                </a:moveTo>
                <a:lnTo>
                  <a:pt x="12749914" y="0"/>
                </a:lnTo>
                <a:lnTo>
                  <a:pt x="12749914" y="1336475"/>
                </a:lnTo>
                <a:lnTo>
                  <a:pt x="0" y="1336475"/>
                </a:lnTo>
                <a:lnTo>
                  <a:pt x="0" y="0"/>
                </a:lnTo>
                <a:close/>
              </a:path>
            </a:pathLst>
          </a:custGeom>
          <a:blipFill>
            <a:blip r:embed="rId3"/>
            <a:stretch>
              <a:fillRect l="-23374" t="-875258" r="-95252" b="-202548"/>
            </a:stretch>
          </a:blipFill>
        </p:spPr>
      </p:sp>
      <p:sp>
        <p:nvSpPr>
          <p:cNvPr name="Freeform 4" id="4"/>
          <p:cNvSpPr/>
          <p:nvPr/>
        </p:nvSpPr>
        <p:spPr>
          <a:xfrm flipH="false" flipV="false" rot="0">
            <a:off x="6291441" y="3391657"/>
            <a:ext cx="11579112" cy="6419711"/>
          </a:xfrm>
          <a:custGeom>
            <a:avLst/>
            <a:gdLst/>
            <a:ahLst/>
            <a:cxnLst/>
            <a:rect r="r" b="b" t="t" l="l"/>
            <a:pathLst>
              <a:path h="6419711" w="11579112">
                <a:moveTo>
                  <a:pt x="0" y="0"/>
                </a:moveTo>
                <a:lnTo>
                  <a:pt x="11579112" y="0"/>
                </a:lnTo>
                <a:lnTo>
                  <a:pt x="11579112" y="6419711"/>
                </a:lnTo>
                <a:lnTo>
                  <a:pt x="0" y="6419711"/>
                </a:lnTo>
                <a:lnTo>
                  <a:pt x="0" y="0"/>
                </a:lnTo>
                <a:close/>
              </a:path>
            </a:pathLst>
          </a:custGeom>
          <a:blipFill>
            <a:blip r:embed="rId4"/>
            <a:stretch>
              <a:fillRect l="-14317" t="-24210" r="-41075" b="-34065"/>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401813" y="6059886"/>
            <a:ext cx="6433890" cy="3619063"/>
          </a:xfrm>
          <a:custGeom>
            <a:avLst/>
            <a:gdLst/>
            <a:ahLst/>
            <a:cxnLst/>
            <a:rect r="r" b="b" t="t" l="l"/>
            <a:pathLst>
              <a:path h="3619063" w="6433890">
                <a:moveTo>
                  <a:pt x="0" y="0"/>
                </a:moveTo>
                <a:lnTo>
                  <a:pt x="6433891" y="0"/>
                </a:lnTo>
                <a:lnTo>
                  <a:pt x="6433891" y="3619063"/>
                </a:lnTo>
                <a:lnTo>
                  <a:pt x="0" y="3619063"/>
                </a:lnTo>
                <a:lnTo>
                  <a:pt x="0" y="0"/>
                </a:lnTo>
                <a:close/>
              </a:path>
            </a:pathLst>
          </a:custGeom>
          <a:blipFill>
            <a:blip r:embed="rId2"/>
            <a:stretch>
              <a:fillRect l="0" t="0" r="0" b="0"/>
            </a:stretch>
          </a:blipFill>
        </p:spPr>
      </p:sp>
      <p:sp>
        <p:nvSpPr>
          <p:cNvPr name="Freeform 3" id="3"/>
          <p:cNvSpPr/>
          <p:nvPr/>
        </p:nvSpPr>
        <p:spPr>
          <a:xfrm flipH="false" flipV="false" rot="0">
            <a:off x="9330557" y="5751997"/>
            <a:ext cx="7528606" cy="4234841"/>
          </a:xfrm>
          <a:custGeom>
            <a:avLst/>
            <a:gdLst/>
            <a:ahLst/>
            <a:cxnLst/>
            <a:rect r="r" b="b" t="t" l="l"/>
            <a:pathLst>
              <a:path h="4234841" w="7528606">
                <a:moveTo>
                  <a:pt x="0" y="0"/>
                </a:moveTo>
                <a:lnTo>
                  <a:pt x="7528606" y="0"/>
                </a:lnTo>
                <a:lnTo>
                  <a:pt x="7528606" y="4234841"/>
                </a:lnTo>
                <a:lnTo>
                  <a:pt x="0" y="4234841"/>
                </a:lnTo>
                <a:lnTo>
                  <a:pt x="0" y="0"/>
                </a:lnTo>
                <a:close/>
              </a:path>
            </a:pathLst>
          </a:custGeom>
          <a:blipFill>
            <a:blip r:embed="rId3"/>
            <a:stretch>
              <a:fillRect l="0" t="0" r="0" b="0"/>
            </a:stretch>
          </a:blipFill>
        </p:spPr>
      </p:sp>
      <p:sp>
        <p:nvSpPr>
          <p:cNvPr name="TextBox 4" id="4"/>
          <p:cNvSpPr txBox="true"/>
          <p:nvPr/>
        </p:nvSpPr>
        <p:spPr>
          <a:xfrm rot="0">
            <a:off x="1420863" y="3037747"/>
            <a:ext cx="15857487" cy="2252131"/>
          </a:xfrm>
          <a:prstGeom prst="rect">
            <a:avLst/>
          </a:prstGeom>
        </p:spPr>
        <p:txBody>
          <a:bodyPr anchor="t" rtlCol="false" tIns="0" lIns="0" bIns="0" rIns="0">
            <a:spAutoFit/>
          </a:bodyPr>
          <a:lstStyle/>
          <a:p>
            <a:pPr>
              <a:lnSpc>
                <a:spcPts val="4508"/>
              </a:lnSpc>
            </a:pPr>
            <a:r>
              <a:rPr lang="en-US" sz="3220">
                <a:solidFill>
                  <a:srgbClr val="FFFFFF"/>
                </a:solidFill>
                <a:latin typeface="Poppins Light"/>
              </a:rPr>
              <a:t>Son un modo de representar información en una computadora, aunque además, cuentan con un comportamiento interno. ¿Qué significa? Que se rige por determinadas reglas/restricciones que han sido dadas por la forma en que está construida internamente.</a:t>
            </a:r>
          </a:p>
        </p:txBody>
      </p:sp>
      <p:sp>
        <p:nvSpPr>
          <p:cNvPr name="TextBox 5" id="5"/>
          <p:cNvSpPr txBox="true"/>
          <p:nvPr/>
        </p:nvSpPr>
        <p:spPr>
          <a:xfrm rot="0">
            <a:off x="1401813" y="1137492"/>
            <a:ext cx="14422292" cy="1688846"/>
          </a:xfrm>
          <a:prstGeom prst="rect">
            <a:avLst/>
          </a:prstGeom>
        </p:spPr>
        <p:txBody>
          <a:bodyPr anchor="t" rtlCol="false" tIns="0" lIns="0" bIns="0" rIns="0">
            <a:spAutoFit/>
          </a:bodyPr>
          <a:lstStyle/>
          <a:p>
            <a:pPr algn="ctr">
              <a:lnSpc>
                <a:spcPts val="6611"/>
              </a:lnSpc>
            </a:pPr>
            <a:r>
              <a:rPr lang="en-US" sz="5509">
                <a:solidFill>
                  <a:srgbClr val="FFFFFF"/>
                </a:solidFill>
                <a:latin typeface="Poppins Medium Bold"/>
              </a:rPr>
              <a:t>1. ¿A que se refiere cuando se habla de ESTRUCTURA DE DATOS?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3086117" y="780922"/>
            <a:ext cx="10962241" cy="8477378"/>
          </a:xfrm>
          <a:custGeom>
            <a:avLst/>
            <a:gdLst/>
            <a:ahLst/>
            <a:cxnLst/>
            <a:rect r="r" b="b" t="t" l="l"/>
            <a:pathLst>
              <a:path h="8477378" w="10962241">
                <a:moveTo>
                  <a:pt x="0" y="0"/>
                </a:moveTo>
                <a:lnTo>
                  <a:pt x="10962241" y="0"/>
                </a:lnTo>
                <a:lnTo>
                  <a:pt x="10962241" y="8477378"/>
                </a:lnTo>
                <a:lnTo>
                  <a:pt x="0" y="8477378"/>
                </a:lnTo>
                <a:lnTo>
                  <a:pt x="0" y="0"/>
                </a:lnTo>
                <a:close/>
              </a:path>
            </a:pathLst>
          </a:custGeom>
          <a:blipFill>
            <a:blip r:embed="rId2"/>
            <a:stretch>
              <a:fillRect l="-22654" t="-26724" r="-88671" b="-27591"/>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9591265" y="3651385"/>
            <a:ext cx="4321165" cy="2984230"/>
          </a:xfrm>
          <a:custGeom>
            <a:avLst/>
            <a:gdLst/>
            <a:ahLst/>
            <a:cxnLst/>
            <a:rect r="r" b="b" t="t" l="l"/>
            <a:pathLst>
              <a:path h="2984230" w="4321165">
                <a:moveTo>
                  <a:pt x="0" y="0"/>
                </a:moveTo>
                <a:lnTo>
                  <a:pt x="4321165" y="0"/>
                </a:lnTo>
                <a:lnTo>
                  <a:pt x="4321165" y="2984230"/>
                </a:lnTo>
                <a:lnTo>
                  <a:pt x="0" y="2984230"/>
                </a:lnTo>
                <a:lnTo>
                  <a:pt x="0" y="0"/>
                </a:lnTo>
                <a:close/>
              </a:path>
            </a:pathLst>
          </a:custGeom>
          <a:blipFill>
            <a:blip r:embed="rId2"/>
            <a:stretch>
              <a:fillRect l="-31827" t="-117053" r="-360760" b="-185732"/>
            </a:stretch>
          </a:blipFill>
        </p:spPr>
      </p:sp>
      <p:sp>
        <p:nvSpPr>
          <p:cNvPr name="Freeform 3" id="3"/>
          <p:cNvSpPr/>
          <p:nvPr/>
        </p:nvSpPr>
        <p:spPr>
          <a:xfrm flipH="false" flipV="false" rot="0">
            <a:off x="3742106" y="669621"/>
            <a:ext cx="4235742" cy="8947759"/>
          </a:xfrm>
          <a:custGeom>
            <a:avLst/>
            <a:gdLst/>
            <a:ahLst/>
            <a:cxnLst/>
            <a:rect r="r" b="b" t="t" l="l"/>
            <a:pathLst>
              <a:path h="8947759" w="4235742">
                <a:moveTo>
                  <a:pt x="0" y="0"/>
                </a:moveTo>
                <a:lnTo>
                  <a:pt x="4235741" y="0"/>
                </a:lnTo>
                <a:lnTo>
                  <a:pt x="4235741" y="8947758"/>
                </a:lnTo>
                <a:lnTo>
                  <a:pt x="0" y="8947758"/>
                </a:lnTo>
                <a:lnTo>
                  <a:pt x="0" y="0"/>
                </a:lnTo>
                <a:close/>
              </a:path>
            </a:pathLst>
          </a:custGeom>
          <a:blipFill>
            <a:blip r:embed="rId3"/>
            <a:stretch>
              <a:fillRect l="-27182" t="-20485" r="-380508" b="-15232"/>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0033629" y="1140125"/>
            <a:ext cx="4786328" cy="8118175"/>
          </a:xfrm>
          <a:custGeom>
            <a:avLst/>
            <a:gdLst/>
            <a:ahLst/>
            <a:cxnLst/>
            <a:rect r="r" b="b" t="t" l="l"/>
            <a:pathLst>
              <a:path h="8118175" w="4786328">
                <a:moveTo>
                  <a:pt x="0" y="0"/>
                </a:moveTo>
                <a:lnTo>
                  <a:pt x="4786327" y="0"/>
                </a:lnTo>
                <a:lnTo>
                  <a:pt x="4786327" y="8118175"/>
                </a:lnTo>
                <a:lnTo>
                  <a:pt x="0" y="8118175"/>
                </a:lnTo>
                <a:lnTo>
                  <a:pt x="0" y="0"/>
                </a:lnTo>
                <a:close/>
              </a:path>
            </a:pathLst>
          </a:custGeom>
          <a:blipFill>
            <a:blip r:embed="rId2"/>
            <a:stretch>
              <a:fillRect l="-24383" t="-28200" r="-310019" b="-16429"/>
            </a:stretch>
          </a:blipFill>
        </p:spPr>
      </p:sp>
      <p:sp>
        <p:nvSpPr>
          <p:cNvPr name="Freeform 3" id="3"/>
          <p:cNvSpPr/>
          <p:nvPr/>
        </p:nvSpPr>
        <p:spPr>
          <a:xfrm flipH="false" flipV="false" rot="0">
            <a:off x="2770136" y="669621"/>
            <a:ext cx="4617296" cy="8947759"/>
          </a:xfrm>
          <a:custGeom>
            <a:avLst/>
            <a:gdLst/>
            <a:ahLst/>
            <a:cxnLst/>
            <a:rect r="r" b="b" t="t" l="l"/>
            <a:pathLst>
              <a:path h="8947759" w="4617296">
                <a:moveTo>
                  <a:pt x="0" y="0"/>
                </a:moveTo>
                <a:lnTo>
                  <a:pt x="4617295" y="0"/>
                </a:lnTo>
                <a:lnTo>
                  <a:pt x="4617295" y="8947758"/>
                </a:lnTo>
                <a:lnTo>
                  <a:pt x="0" y="8947758"/>
                </a:lnTo>
                <a:lnTo>
                  <a:pt x="0" y="0"/>
                </a:lnTo>
                <a:close/>
              </a:path>
            </a:pathLst>
          </a:custGeom>
          <a:blipFill>
            <a:blip r:embed="rId3"/>
            <a:stretch>
              <a:fillRect l="-27457" t="-21253" r="-339475" b="-14812"/>
            </a:stretch>
          </a:blipFill>
        </p:spPr>
      </p:sp>
    </p:spTree>
  </p:cSld>
  <p:clrMapOvr>
    <a:masterClrMapping/>
  </p:clrMapOvr>
</p:sld>
</file>

<file path=ppt/slides/slide33.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4842049" y="4483432"/>
            <a:ext cx="8115300" cy="1320137"/>
          </a:xfrm>
          <a:prstGeom prst="rect">
            <a:avLst/>
          </a:prstGeom>
        </p:spPr>
        <p:txBody>
          <a:bodyPr anchor="t" rtlCol="false" tIns="0" lIns="0" bIns="0" rIns="0">
            <a:spAutoFit/>
          </a:bodyPr>
          <a:lstStyle/>
          <a:p>
            <a:pPr algn="ctr">
              <a:lnSpc>
                <a:spcPts val="10394"/>
              </a:lnSpc>
            </a:pPr>
            <a:r>
              <a:rPr lang="en-US" sz="8662">
                <a:solidFill>
                  <a:srgbClr val="FFFFFF"/>
                </a:solidFill>
                <a:latin typeface="Poppins Medium Bold"/>
              </a:rPr>
              <a:t>GRACIAS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6193741" y="423642"/>
            <a:ext cx="3282359" cy="3383875"/>
          </a:xfrm>
          <a:custGeom>
            <a:avLst/>
            <a:gdLst/>
            <a:ahLst/>
            <a:cxnLst/>
            <a:rect r="r" b="b" t="t" l="l"/>
            <a:pathLst>
              <a:path h="3383875" w="3282359">
                <a:moveTo>
                  <a:pt x="0" y="0"/>
                </a:moveTo>
                <a:lnTo>
                  <a:pt x="3282359" y="0"/>
                </a:lnTo>
                <a:lnTo>
                  <a:pt x="3282359" y="3383876"/>
                </a:lnTo>
                <a:lnTo>
                  <a:pt x="0" y="3383876"/>
                </a:lnTo>
                <a:lnTo>
                  <a:pt x="0" y="0"/>
                </a:lnTo>
                <a:close/>
              </a:path>
            </a:pathLst>
          </a:custGeom>
          <a:blipFill>
            <a:blip r:embed="rId2"/>
            <a:stretch>
              <a:fillRect l="0" t="0" r="0" b="0"/>
            </a:stretch>
          </a:blipFill>
        </p:spPr>
      </p:sp>
      <p:sp>
        <p:nvSpPr>
          <p:cNvPr name="TextBox 3" id="3"/>
          <p:cNvSpPr txBox="true"/>
          <p:nvPr/>
        </p:nvSpPr>
        <p:spPr>
          <a:xfrm rot="0">
            <a:off x="700706" y="2706449"/>
            <a:ext cx="8741636" cy="7371744"/>
          </a:xfrm>
          <a:prstGeom prst="rect">
            <a:avLst/>
          </a:prstGeom>
        </p:spPr>
        <p:txBody>
          <a:bodyPr anchor="t" rtlCol="false" tIns="0" lIns="0" bIns="0" rIns="0">
            <a:spAutoFit/>
          </a:bodyPr>
          <a:lstStyle/>
          <a:p>
            <a:pPr marL="748109" indent="-374055" lvl="1">
              <a:lnSpc>
                <a:spcPts val="4851"/>
              </a:lnSpc>
              <a:buFont typeface="Arial"/>
              <a:buChar char="•"/>
            </a:pPr>
            <a:r>
              <a:rPr lang="en-US" sz="3465">
                <a:solidFill>
                  <a:srgbClr val="FFFFFF"/>
                </a:solidFill>
                <a:latin typeface="Poppins Light"/>
              </a:rPr>
              <a:t>FIFO significa "First-In, First-Out" (primero en entrar, primero en salir) en una estructura de datos tipo cola. Los elementos se eliminan en el mismo orden en el que se agregaron, siguiendo el principio FIFO. Esto garantiza que los elementos se manejen en orden cronológico inverso a su adición. FIFO es el comportamiento predeterminado en una cola.</a:t>
            </a:r>
          </a:p>
          <a:p>
            <a:pPr>
              <a:lnSpc>
                <a:spcPts val="4851"/>
              </a:lnSpc>
            </a:pPr>
          </a:p>
        </p:txBody>
      </p:sp>
      <p:sp>
        <p:nvSpPr>
          <p:cNvPr name="Freeform 4" id="4"/>
          <p:cNvSpPr/>
          <p:nvPr/>
        </p:nvSpPr>
        <p:spPr>
          <a:xfrm flipH="false" flipV="false" rot="0">
            <a:off x="9975132" y="2657378"/>
            <a:ext cx="7859789" cy="6600922"/>
          </a:xfrm>
          <a:custGeom>
            <a:avLst/>
            <a:gdLst/>
            <a:ahLst/>
            <a:cxnLst/>
            <a:rect r="r" b="b" t="t" l="l"/>
            <a:pathLst>
              <a:path h="6600922" w="7859789">
                <a:moveTo>
                  <a:pt x="0" y="0"/>
                </a:moveTo>
                <a:lnTo>
                  <a:pt x="7859788" y="0"/>
                </a:lnTo>
                <a:lnTo>
                  <a:pt x="7859788" y="6600922"/>
                </a:lnTo>
                <a:lnTo>
                  <a:pt x="0" y="6600922"/>
                </a:lnTo>
                <a:lnTo>
                  <a:pt x="0" y="0"/>
                </a:lnTo>
                <a:close/>
              </a:path>
            </a:pathLst>
          </a:custGeom>
          <a:blipFill>
            <a:blip r:embed="rId3"/>
            <a:stretch>
              <a:fillRect l="-18618" t="0" r="-15754" b="0"/>
            </a:stretch>
          </a:blipFill>
        </p:spPr>
      </p:sp>
      <p:sp>
        <p:nvSpPr>
          <p:cNvPr name="TextBox 5" id="5"/>
          <p:cNvSpPr txBox="true"/>
          <p:nvPr/>
        </p:nvSpPr>
        <p:spPr>
          <a:xfrm rot="0">
            <a:off x="1028700" y="1236359"/>
            <a:ext cx="11792123" cy="879221"/>
          </a:xfrm>
          <a:prstGeom prst="rect">
            <a:avLst/>
          </a:prstGeom>
        </p:spPr>
        <p:txBody>
          <a:bodyPr anchor="t" rtlCol="false" tIns="0" lIns="0" bIns="0" rIns="0">
            <a:spAutoFit/>
          </a:bodyPr>
          <a:lstStyle/>
          <a:p>
            <a:pPr>
              <a:lnSpc>
                <a:spcPts val="6942"/>
              </a:lnSpc>
            </a:pPr>
            <a:r>
              <a:rPr lang="en-US" sz="5785">
                <a:solidFill>
                  <a:srgbClr val="FFFFFF"/>
                </a:solidFill>
                <a:latin typeface="Poppins Medium Bold"/>
              </a:rPr>
              <a:t>2. ¿Que significa FIFO?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4143823" y="4370432"/>
            <a:ext cx="5172523" cy="3956980"/>
          </a:xfrm>
          <a:custGeom>
            <a:avLst/>
            <a:gdLst/>
            <a:ahLst/>
            <a:cxnLst/>
            <a:rect r="r" b="b" t="t" l="l"/>
            <a:pathLst>
              <a:path h="3956980" w="5172523">
                <a:moveTo>
                  <a:pt x="0" y="0"/>
                </a:moveTo>
                <a:lnTo>
                  <a:pt x="5172523" y="0"/>
                </a:lnTo>
                <a:lnTo>
                  <a:pt x="5172523" y="3956980"/>
                </a:lnTo>
                <a:lnTo>
                  <a:pt x="0" y="3956980"/>
                </a:lnTo>
                <a:lnTo>
                  <a:pt x="0" y="0"/>
                </a:lnTo>
                <a:close/>
              </a:path>
            </a:pathLst>
          </a:custGeom>
          <a:blipFill>
            <a:blip r:embed="rId2"/>
            <a:stretch>
              <a:fillRect l="0" t="0" r="0" b="0"/>
            </a:stretch>
          </a:blipFill>
        </p:spPr>
      </p:sp>
      <p:sp>
        <p:nvSpPr>
          <p:cNvPr name="Freeform 3" id="3"/>
          <p:cNvSpPr/>
          <p:nvPr/>
        </p:nvSpPr>
        <p:spPr>
          <a:xfrm flipH="false" flipV="false" rot="-479821">
            <a:off x="16325793" y="1256542"/>
            <a:ext cx="3477167" cy="2886049"/>
          </a:xfrm>
          <a:custGeom>
            <a:avLst/>
            <a:gdLst/>
            <a:ahLst/>
            <a:cxnLst/>
            <a:rect r="r" b="b" t="t" l="l"/>
            <a:pathLst>
              <a:path h="2886049" w="3477167">
                <a:moveTo>
                  <a:pt x="0" y="0"/>
                </a:moveTo>
                <a:lnTo>
                  <a:pt x="3477167" y="0"/>
                </a:lnTo>
                <a:lnTo>
                  <a:pt x="3477167" y="2886049"/>
                </a:lnTo>
                <a:lnTo>
                  <a:pt x="0" y="2886049"/>
                </a:lnTo>
                <a:lnTo>
                  <a:pt x="0" y="0"/>
                </a:lnTo>
                <a:close/>
              </a:path>
            </a:pathLst>
          </a:custGeom>
          <a:blipFill>
            <a:blip r:embed="rId3"/>
            <a:stretch>
              <a:fillRect l="0" t="0" r="0" b="0"/>
            </a:stretch>
          </a:blipFill>
        </p:spPr>
      </p:sp>
      <p:sp>
        <p:nvSpPr>
          <p:cNvPr name="Freeform 4" id="4"/>
          <p:cNvSpPr/>
          <p:nvPr/>
        </p:nvSpPr>
        <p:spPr>
          <a:xfrm flipH="false" flipV="false" rot="0">
            <a:off x="5643889" y="6538861"/>
            <a:ext cx="7000223" cy="3577102"/>
          </a:xfrm>
          <a:custGeom>
            <a:avLst/>
            <a:gdLst/>
            <a:ahLst/>
            <a:cxnLst/>
            <a:rect r="r" b="b" t="t" l="l"/>
            <a:pathLst>
              <a:path h="3577102" w="7000223">
                <a:moveTo>
                  <a:pt x="0" y="0"/>
                </a:moveTo>
                <a:lnTo>
                  <a:pt x="7000222" y="0"/>
                </a:lnTo>
                <a:lnTo>
                  <a:pt x="7000222" y="3577102"/>
                </a:lnTo>
                <a:lnTo>
                  <a:pt x="0" y="3577102"/>
                </a:lnTo>
                <a:lnTo>
                  <a:pt x="0" y="0"/>
                </a:lnTo>
                <a:close/>
              </a:path>
            </a:pathLst>
          </a:custGeom>
          <a:blipFill>
            <a:blip r:embed="rId4"/>
            <a:stretch>
              <a:fillRect l="0" t="0" r="0" b="0"/>
            </a:stretch>
          </a:blipFill>
        </p:spPr>
      </p:sp>
      <p:sp>
        <p:nvSpPr>
          <p:cNvPr name="TextBox 5" id="5"/>
          <p:cNvSpPr txBox="true"/>
          <p:nvPr/>
        </p:nvSpPr>
        <p:spPr>
          <a:xfrm rot="0">
            <a:off x="570321" y="482457"/>
            <a:ext cx="14171401" cy="2524125"/>
          </a:xfrm>
          <a:prstGeom prst="rect">
            <a:avLst/>
          </a:prstGeom>
        </p:spPr>
        <p:txBody>
          <a:bodyPr anchor="t" rtlCol="false" tIns="0" lIns="0" bIns="0" rIns="0">
            <a:spAutoFit/>
          </a:bodyPr>
          <a:lstStyle/>
          <a:p>
            <a:pPr algn="ctr">
              <a:lnSpc>
                <a:spcPts val="6611"/>
              </a:lnSpc>
            </a:pPr>
            <a:r>
              <a:rPr lang="en-US" sz="5509">
                <a:solidFill>
                  <a:srgbClr val="FFFFFF"/>
                </a:solidFill>
                <a:latin typeface="Poppins Medium Bold"/>
              </a:rPr>
              <a:t>3. ¿Cuál la diferencia entre LIFO y FIFO?</a:t>
            </a:r>
          </a:p>
          <a:p>
            <a:pPr>
              <a:lnSpc>
                <a:spcPts val="6611"/>
              </a:lnSpc>
            </a:pPr>
          </a:p>
        </p:txBody>
      </p:sp>
      <p:sp>
        <p:nvSpPr>
          <p:cNvPr name="TextBox 6" id="6"/>
          <p:cNvSpPr txBox="true"/>
          <p:nvPr/>
        </p:nvSpPr>
        <p:spPr>
          <a:xfrm rot="0">
            <a:off x="1028700" y="1448907"/>
            <a:ext cx="16841853" cy="4900015"/>
          </a:xfrm>
          <a:prstGeom prst="rect">
            <a:avLst/>
          </a:prstGeom>
        </p:spPr>
        <p:txBody>
          <a:bodyPr anchor="t" rtlCol="false" tIns="0" lIns="0" bIns="0" rIns="0">
            <a:spAutoFit/>
          </a:bodyPr>
          <a:lstStyle/>
          <a:p>
            <a:pPr>
              <a:lnSpc>
                <a:spcPts val="5539"/>
              </a:lnSpc>
            </a:pPr>
          </a:p>
          <a:p>
            <a:pPr>
              <a:lnSpc>
                <a:spcPts val="5539"/>
              </a:lnSpc>
            </a:pPr>
            <a:r>
              <a:rPr lang="en-US" sz="3956">
                <a:solidFill>
                  <a:srgbClr val="FFFFFF"/>
                </a:solidFill>
                <a:latin typeface="Poppins Light"/>
              </a:rPr>
              <a:t>La diferencia entre FIFO y LIFO radica en el orden en que se agregan y eliminan los elementos en una estructura de datos. FIFO, que significa "First-In, First-Out", implica que el primer elemento agregado es el primero en ser eliminado. Por otro lado, LIFO, que significa "Last-In, First-Out", implica que el último elemento agregado es el primero en ser eliminado.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6585397">
            <a:off x="832773" y="6606933"/>
            <a:ext cx="2525842" cy="2603961"/>
          </a:xfrm>
          <a:custGeom>
            <a:avLst/>
            <a:gdLst/>
            <a:ahLst/>
            <a:cxnLst/>
            <a:rect r="r" b="b" t="t" l="l"/>
            <a:pathLst>
              <a:path h="2603961" w="2525842">
                <a:moveTo>
                  <a:pt x="0" y="0"/>
                </a:moveTo>
                <a:lnTo>
                  <a:pt x="2525842" y="0"/>
                </a:lnTo>
                <a:lnTo>
                  <a:pt x="2525842" y="2603961"/>
                </a:lnTo>
                <a:lnTo>
                  <a:pt x="0" y="2603961"/>
                </a:lnTo>
                <a:lnTo>
                  <a:pt x="0" y="0"/>
                </a:lnTo>
                <a:close/>
              </a:path>
            </a:pathLst>
          </a:custGeom>
          <a:blipFill>
            <a:blip r:embed="rId2"/>
            <a:stretch>
              <a:fillRect l="0" t="0" r="0" b="0"/>
            </a:stretch>
          </a:blipFill>
        </p:spPr>
      </p:sp>
      <p:sp>
        <p:nvSpPr>
          <p:cNvPr name="Freeform 3" id="3"/>
          <p:cNvSpPr/>
          <p:nvPr/>
        </p:nvSpPr>
        <p:spPr>
          <a:xfrm flipH="true" flipV="false" rot="64222">
            <a:off x="11327182" y="-349758"/>
            <a:ext cx="3028686" cy="2513809"/>
          </a:xfrm>
          <a:custGeom>
            <a:avLst/>
            <a:gdLst/>
            <a:ahLst/>
            <a:cxnLst/>
            <a:rect r="r" b="b" t="t" l="l"/>
            <a:pathLst>
              <a:path h="2513809" w="3028686">
                <a:moveTo>
                  <a:pt x="3028686" y="0"/>
                </a:moveTo>
                <a:lnTo>
                  <a:pt x="0" y="0"/>
                </a:lnTo>
                <a:lnTo>
                  <a:pt x="0" y="2513810"/>
                </a:lnTo>
                <a:lnTo>
                  <a:pt x="3028686" y="2513810"/>
                </a:lnTo>
                <a:lnTo>
                  <a:pt x="3028686" y="0"/>
                </a:lnTo>
                <a:close/>
              </a:path>
            </a:pathLst>
          </a:custGeom>
          <a:blipFill>
            <a:blip r:embed="rId3"/>
            <a:stretch>
              <a:fillRect l="0" t="0" r="0" b="0"/>
            </a:stretch>
          </a:blipFill>
        </p:spPr>
      </p:sp>
      <p:sp>
        <p:nvSpPr>
          <p:cNvPr name="Freeform 4" id="4"/>
          <p:cNvSpPr/>
          <p:nvPr/>
        </p:nvSpPr>
        <p:spPr>
          <a:xfrm flipH="false" flipV="false" rot="0">
            <a:off x="10747346" y="4900076"/>
            <a:ext cx="6222205" cy="4637522"/>
          </a:xfrm>
          <a:custGeom>
            <a:avLst/>
            <a:gdLst/>
            <a:ahLst/>
            <a:cxnLst/>
            <a:rect r="r" b="b" t="t" l="l"/>
            <a:pathLst>
              <a:path h="4637522" w="6222205">
                <a:moveTo>
                  <a:pt x="0" y="0"/>
                </a:moveTo>
                <a:lnTo>
                  <a:pt x="6222206" y="0"/>
                </a:lnTo>
                <a:lnTo>
                  <a:pt x="6222206" y="4637522"/>
                </a:lnTo>
                <a:lnTo>
                  <a:pt x="0" y="4637522"/>
                </a:lnTo>
                <a:lnTo>
                  <a:pt x="0" y="0"/>
                </a:lnTo>
                <a:close/>
              </a:path>
            </a:pathLst>
          </a:custGeom>
          <a:blipFill>
            <a:blip r:embed="rId4"/>
            <a:stretch>
              <a:fillRect l="-7532" t="0" r="-78797" b="0"/>
            </a:stretch>
          </a:blipFill>
        </p:spPr>
      </p:sp>
      <p:sp>
        <p:nvSpPr>
          <p:cNvPr name="Freeform 5" id="5"/>
          <p:cNvSpPr/>
          <p:nvPr/>
        </p:nvSpPr>
        <p:spPr>
          <a:xfrm flipH="false" flipV="false" rot="0">
            <a:off x="742546" y="5754678"/>
            <a:ext cx="8585349" cy="3782920"/>
          </a:xfrm>
          <a:custGeom>
            <a:avLst/>
            <a:gdLst/>
            <a:ahLst/>
            <a:cxnLst/>
            <a:rect r="r" b="b" t="t" l="l"/>
            <a:pathLst>
              <a:path h="3782920" w="8585349">
                <a:moveTo>
                  <a:pt x="0" y="0"/>
                </a:moveTo>
                <a:lnTo>
                  <a:pt x="8585349" y="0"/>
                </a:lnTo>
                <a:lnTo>
                  <a:pt x="8585349" y="3782920"/>
                </a:lnTo>
                <a:lnTo>
                  <a:pt x="0" y="3782920"/>
                </a:lnTo>
                <a:lnTo>
                  <a:pt x="0" y="0"/>
                </a:lnTo>
                <a:close/>
              </a:path>
            </a:pathLst>
          </a:custGeom>
          <a:blipFill>
            <a:blip r:embed="rId5"/>
            <a:stretch>
              <a:fillRect l="0" t="0" r="0" b="0"/>
            </a:stretch>
          </a:blipFill>
        </p:spPr>
      </p:sp>
      <p:sp>
        <p:nvSpPr>
          <p:cNvPr name="TextBox 6" id="6"/>
          <p:cNvSpPr txBox="true"/>
          <p:nvPr/>
        </p:nvSpPr>
        <p:spPr>
          <a:xfrm rot="0">
            <a:off x="-1631776" y="1017681"/>
            <a:ext cx="14171401" cy="847725"/>
          </a:xfrm>
          <a:prstGeom prst="rect">
            <a:avLst/>
          </a:prstGeom>
        </p:spPr>
        <p:txBody>
          <a:bodyPr anchor="t" rtlCol="false" tIns="0" lIns="0" bIns="0" rIns="0">
            <a:spAutoFit/>
          </a:bodyPr>
          <a:lstStyle/>
          <a:p>
            <a:pPr algn="ctr">
              <a:lnSpc>
                <a:spcPts val="6611"/>
              </a:lnSpc>
            </a:pPr>
            <a:r>
              <a:rPr lang="en-US" sz="5509">
                <a:solidFill>
                  <a:srgbClr val="FFFFFF"/>
                </a:solidFill>
                <a:latin typeface="Poppins Medium Bold"/>
              </a:rPr>
              <a:t>4. ¿Qué es una COLA?</a:t>
            </a:r>
          </a:p>
        </p:txBody>
      </p:sp>
      <p:sp>
        <p:nvSpPr>
          <p:cNvPr name="TextBox 7" id="7"/>
          <p:cNvSpPr txBox="true"/>
          <p:nvPr/>
        </p:nvSpPr>
        <p:spPr>
          <a:xfrm rot="0">
            <a:off x="654728" y="2134971"/>
            <a:ext cx="17346335" cy="3189737"/>
          </a:xfrm>
          <a:prstGeom prst="rect">
            <a:avLst/>
          </a:prstGeom>
        </p:spPr>
        <p:txBody>
          <a:bodyPr anchor="t" rtlCol="false" tIns="0" lIns="0" bIns="0" rIns="0">
            <a:spAutoFit/>
          </a:bodyPr>
          <a:lstStyle/>
          <a:p>
            <a:pPr>
              <a:lnSpc>
                <a:spcPts val="5078"/>
              </a:lnSpc>
            </a:pPr>
            <a:r>
              <a:rPr lang="en-US" sz="3627">
                <a:solidFill>
                  <a:srgbClr val="FFFFFF"/>
                </a:solidFill>
                <a:latin typeface="Poppins Light"/>
              </a:rPr>
              <a:t>Una cola es una estructura de datos, caracterizada por ser una secuencia de elementos en la que la operación de inserción push se realiza por un extremo y la operación de extracción pop por el otro. También se le llama estructura </a:t>
            </a:r>
            <a:r>
              <a:rPr lang="en-US" sz="3627" u="sng">
                <a:solidFill>
                  <a:srgbClr val="FFFFFF"/>
                </a:solidFill>
                <a:latin typeface="Poppins Light"/>
                <a:hlinkClick r:id="rId6" tooltip="https://www.ecured.cu/index.php?title=FIFO&amp;action=edit&amp;redlink=1"/>
              </a:rPr>
              <a:t>FIFO</a:t>
            </a:r>
            <a:r>
              <a:rPr lang="en-US" sz="3627">
                <a:solidFill>
                  <a:srgbClr val="FFFFFF"/>
                </a:solidFill>
                <a:latin typeface="Poppins Light"/>
              </a:rPr>
              <a:t>, debido a que el primer elemento en entrar será también el primero en salir.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6585397">
            <a:off x="-1886463" y="-968952"/>
            <a:ext cx="2525842" cy="2603961"/>
          </a:xfrm>
          <a:custGeom>
            <a:avLst/>
            <a:gdLst/>
            <a:ahLst/>
            <a:cxnLst/>
            <a:rect r="r" b="b" t="t" l="l"/>
            <a:pathLst>
              <a:path h="2603961" w="2525842">
                <a:moveTo>
                  <a:pt x="0" y="0"/>
                </a:moveTo>
                <a:lnTo>
                  <a:pt x="2525842" y="0"/>
                </a:lnTo>
                <a:lnTo>
                  <a:pt x="2525842" y="2603961"/>
                </a:lnTo>
                <a:lnTo>
                  <a:pt x="0" y="2603961"/>
                </a:lnTo>
                <a:lnTo>
                  <a:pt x="0" y="0"/>
                </a:lnTo>
                <a:close/>
              </a:path>
            </a:pathLst>
          </a:custGeom>
          <a:blipFill>
            <a:blip r:embed="rId2"/>
            <a:stretch>
              <a:fillRect l="0" t="0" r="0" b="0"/>
            </a:stretch>
          </a:blipFill>
        </p:spPr>
      </p:sp>
      <p:sp>
        <p:nvSpPr>
          <p:cNvPr name="Freeform 3" id="3"/>
          <p:cNvSpPr/>
          <p:nvPr/>
        </p:nvSpPr>
        <p:spPr>
          <a:xfrm flipH="true" flipV="false" rot="64222">
            <a:off x="6504627" y="9286369"/>
            <a:ext cx="3028686" cy="2513809"/>
          </a:xfrm>
          <a:custGeom>
            <a:avLst/>
            <a:gdLst/>
            <a:ahLst/>
            <a:cxnLst/>
            <a:rect r="r" b="b" t="t" l="l"/>
            <a:pathLst>
              <a:path h="2513809" w="3028686">
                <a:moveTo>
                  <a:pt x="3028686" y="0"/>
                </a:moveTo>
                <a:lnTo>
                  <a:pt x="0" y="0"/>
                </a:lnTo>
                <a:lnTo>
                  <a:pt x="0" y="2513810"/>
                </a:lnTo>
                <a:lnTo>
                  <a:pt x="3028686" y="2513810"/>
                </a:lnTo>
                <a:lnTo>
                  <a:pt x="3028686" y="0"/>
                </a:lnTo>
                <a:close/>
              </a:path>
            </a:pathLst>
          </a:custGeom>
          <a:blipFill>
            <a:blip r:embed="rId3"/>
            <a:stretch>
              <a:fillRect l="0" t="0" r="0" b="0"/>
            </a:stretch>
          </a:blipFill>
        </p:spPr>
      </p:sp>
      <p:sp>
        <p:nvSpPr>
          <p:cNvPr name="TextBox 4" id="4"/>
          <p:cNvSpPr txBox="true"/>
          <p:nvPr/>
        </p:nvSpPr>
        <p:spPr>
          <a:xfrm rot="0">
            <a:off x="1317866" y="1113988"/>
            <a:ext cx="14171401" cy="1685925"/>
          </a:xfrm>
          <a:prstGeom prst="rect">
            <a:avLst/>
          </a:prstGeom>
        </p:spPr>
        <p:txBody>
          <a:bodyPr anchor="t" rtlCol="false" tIns="0" lIns="0" bIns="0" rIns="0">
            <a:spAutoFit/>
          </a:bodyPr>
          <a:lstStyle/>
          <a:p>
            <a:pPr algn="ctr">
              <a:lnSpc>
                <a:spcPts val="6611"/>
              </a:lnSpc>
            </a:pPr>
            <a:r>
              <a:rPr lang="en-US" sz="5509">
                <a:solidFill>
                  <a:srgbClr val="FFFFFF"/>
                </a:solidFill>
                <a:latin typeface="Poppins Medium Bold"/>
              </a:rPr>
              <a:t>5. ¿Qué es QUEUE en JAVA, una QUEUE será lo mismo que una COLA?</a:t>
            </a:r>
          </a:p>
        </p:txBody>
      </p:sp>
      <p:sp>
        <p:nvSpPr>
          <p:cNvPr name="TextBox 5" id="5"/>
          <p:cNvSpPr txBox="true"/>
          <p:nvPr/>
        </p:nvSpPr>
        <p:spPr>
          <a:xfrm rot="0">
            <a:off x="1028700" y="3842476"/>
            <a:ext cx="16787434" cy="4846371"/>
          </a:xfrm>
          <a:prstGeom prst="rect">
            <a:avLst/>
          </a:prstGeom>
        </p:spPr>
        <p:txBody>
          <a:bodyPr anchor="t" rtlCol="false" tIns="0" lIns="0" bIns="0" rIns="0">
            <a:spAutoFit/>
          </a:bodyPr>
          <a:lstStyle/>
          <a:p>
            <a:pPr>
              <a:lnSpc>
                <a:spcPts val="4789"/>
              </a:lnSpc>
            </a:pPr>
            <a:r>
              <a:rPr lang="en-US" sz="3421">
                <a:solidFill>
                  <a:srgbClr val="FFFFFF"/>
                </a:solidFill>
                <a:latin typeface="Poppins Light"/>
              </a:rPr>
              <a:t>Una cola (Queue) en Java es similar a una cola. Una Queue se rige por el principio FIFO (First-In, First-Out), lo que significa que el primer elemento en entrar es el primero en salir.</a:t>
            </a:r>
          </a:p>
          <a:p>
            <a:pPr>
              <a:lnSpc>
                <a:spcPts val="4789"/>
              </a:lnSpc>
            </a:pPr>
            <a:r>
              <a:rPr lang="en-US" sz="3421">
                <a:solidFill>
                  <a:srgbClr val="FFFFFF"/>
                </a:solidFill>
                <a:latin typeface="Poppins Light"/>
              </a:rPr>
              <a:t>En Java, la interfaz Queue define los métodos y comportamientos para manipular una cola, como add() para agregar elementos al final de la cola, remove() para eliminar y devolver el elemento frontal de la cola, y peek() para obtener el elemento frontal sin eliminarlo.</a:t>
            </a:r>
          </a:p>
          <a:p>
            <a:pPr>
              <a:lnSpc>
                <a:spcPts val="478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6656431" y="-1525681"/>
            <a:ext cx="3282359" cy="3383875"/>
          </a:xfrm>
          <a:custGeom>
            <a:avLst/>
            <a:gdLst/>
            <a:ahLst/>
            <a:cxnLst/>
            <a:rect r="r" b="b" t="t" l="l"/>
            <a:pathLst>
              <a:path h="3383875" w="3282359">
                <a:moveTo>
                  <a:pt x="0" y="0"/>
                </a:moveTo>
                <a:lnTo>
                  <a:pt x="3282359" y="0"/>
                </a:lnTo>
                <a:lnTo>
                  <a:pt x="3282359" y="3383875"/>
                </a:lnTo>
                <a:lnTo>
                  <a:pt x="0" y="3383875"/>
                </a:lnTo>
                <a:lnTo>
                  <a:pt x="0" y="0"/>
                </a:lnTo>
                <a:close/>
              </a:path>
            </a:pathLst>
          </a:custGeom>
          <a:blipFill>
            <a:blip r:embed="rId2"/>
            <a:stretch>
              <a:fillRect l="0" t="0" r="0" b="0"/>
            </a:stretch>
          </a:blipFill>
        </p:spPr>
      </p:sp>
      <p:sp>
        <p:nvSpPr>
          <p:cNvPr name="TextBox 3" id="3"/>
          <p:cNvSpPr txBox="true"/>
          <p:nvPr/>
        </p:nvSpPr>
        <p:spPr>
          <a:xfrm rot="0">
            <a:off x="1028700" y="796748"/>
            <a:ext cx="12348972" cy="2122893"/>
          </a:xfrm>
          <a:prstGeom prst="rect">
            <a:avLst/>
          </a:prstGeom>
        </p:spPr>
        <p:txBody>
          <a:bodyPr anchor="t" rtlCol="false" tIns="0" lIns="0" bIns="0" rIns="0">
            <a:spAutoFit/>
          </a:bodyPr>
          <a:lstStyle/>
          <a:p>
            <a:pPr>
              <a:lnSpc>
                <a:spcPts val="8381"/>
              </a:lnSpc>
            </a:pPr>
            <a:r>
              <a:rPr lang="en-US" sz="6984">
                <a:solidFill>
                  <a:srgbClr val="FFFFFF"/>
                </a:solidFill>
                <a:latin typeface="Poppins Medium Bold"/>
              </a:rPr>
              <a:t>6. ¿Qué es INI o REAR en una COLA?</a:t>
            </a:r>
          </a:p>
        </p:txBody>
      </p:sp>
      <p:sp>
        <p:nvSpPr>
          <p:cNvPr name="TextBox 4" id="4"/>
          <p:cNvSpPr txBox="true"/>
          <p:nvPr/>
        </p:nvSpPr>
        <p:spPr>
          <a:xfrm rot="0">
            <a:off x="1028700" y="3176253"/>
            <a:ext cx="16230600" cy="4111959"/>
          </a:xfrm>
          <a:prstGeom prst="rect">
            <a:avLst/>
          </a:prstGeom>
        </p:spPr>
        <p:txBody>
          <a:bodyPr anchor="t" rtlCol="false" tIns="0" lIns="0" bIns="0" rIns="0">
            <a:spAutoFit/>
          </a:bodyPr>
          <a:lstStyle/>
          <a:p>
            <a:pPr>
              <a:lnSpc>
                <a:spcPts val="6511"/>
              </a:lnSpc>
            </a:pPr>
            <a:r>
              <a:rPr lang="en-US" sz="4651">
                <a:solidFill>
                  <a:srgbClr val="FFFFFF"/>
                </a:solidFill>
                <a:latin typeface="Poppins Light"/>
              </a:rPr>
              <a:t>"INI" representa el primer elemento que ingresó a la cola y está en el extremo frontal, mientras que "REAR" representa el extremo posterior donde se agregan nuevos elementos.</a:t>
            </a:r>
          </a:p>
          <a:p>
            <a:pPr>
              <a:lnSpc>
                <a:spcPts val="6511"/>
              </a:lnSpc>
            </a:pPr>
          </a:p>
        </p:txBody>
      </p:sp>
      <p:sp>
        <p:nvSpPr>
          <p:cNvPr name="Freeform 5" id="5"/>
          <p:cNvSpPr/>
          <p:nvPr/>
        </p:nvSpPr>
        <p:spPr>
          <a:xfrm flipH="false" flipV="false" rot="0">
            <a:off x="7400056" y="6000799"/>
            <a:ext cx="8144851" cy="3852294"/>
          </a:xfrm>
          <a:custGeom>
            <a:avLst/>
            <a:gdLst/>
            <a:ahLst/>
            <a:cxnLst/>
            <a:rect r="r" b="b" t="t" l="l"/>
            <a:pathLst>
              <a:path h="3852294" w="8144851">
                <a:moveTo>
                  <a:pt x="0" y="0"/>
                </a:moveTo>
                <a:lnTo>
                  <a:pt x="8144851" y="0"/>
                </a:lnTo>
                <a:lnTo>
                  <a:pt x="8144851" y="3852295"/>
                </a:lnTo>
                <a:lnTo>
                  <a:pt x="0" y="3852295"/>
                </a:lnTo>
                <a:lnTo>
                  <a:pt x="0" y="0"/>
                </a:lnTo>
                <a:close/>
              </a:path>
            </a:pathLst>
          </a:custGeom>
          <a:blipFill>
            <a:blip r:embed="rId3"/>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812536" y="746762"/>
            <a:ext cx="11427918" cy="2456794"/>
          </a:xfrm>
          <a:prstGeom prst="rect">
            <a:avLst/>
          </a:prstGeom>
        </p:spPr>
        <p:txBody>
          <a:bodyPr anchor="t" rtlCol="false" tIns="0" lIns="0" bIns="0" rIns="0">
            <a:spAutoFit/>
          </a:bodyPr>
          <a:lstStyle/>
          <a:p>
            <a:pPr>
              <a:lnSpc>
                <a:spcPts val="9672"/>
              </a:lnSpc>
            </a:pPr>
            <a:r>
              <a:rPr lang="en-US" sz="8060">
                <a:solidFill>
                  <a:srgbClr val="FFFFFF"/>
                </a:solidFill>
                <a:latin typeface="Poppins Medium Bold"/>
              </a:rPr>
              <a:t>7. ¿Qué es FIN o FRONT en una COLA?</a:t>
            </a:r>
          </a:p>
        </p:txBody>
      </p:sp>
      <p:sp>
        <p:nvSpPr>
          <p:cNvPr name="Freeform 3" id="3"/>
          <p:cNvSpPr/>
          <p:nvPr/>
        </p:nvSpPr>
        <p:spPr>
          <a:xfrm flipH="false" flipV="false" rot="0">
            <a:off x="12163308" y="-1991970"/>
            <a:ext cx="7160084" cy="5477464"/>
          </a:xfrm>
          <a:custGeom>
            <a:avLst/>
            <a:gdLst/>
            <a:ahLst/>
            <a:cxnLst/>
            <a:rect r="r" b="b" t="t" l="l"/>
            <a:pathLst>
              <a:path h="5477464" w="7160084">
                <a:moveTo>
                  <a:pt x="0" y="0"/>
                </a:moveTo>
                <a:lnTo>
                  <a:pt x="7160084" y="0"/>
                </a:lnTo>
                <a:lnTo>
                  <a:pt x="7160084" y="5477464"/>
                </a:lnTo>
                <a:lnTo>
                  <a:pt x="0" y="5477464"/>
                </a:lnTo>
                <a:lnTo>
                  <a:pt x="0" y="0"/>
                </a:lnTo>
                <a:close/>
              </a:path>
            </a:pathLst>
          </a:custGeom>
          <a:blipFill>
            <a:blip r:embed="rId2"/>
            <a:stretch>
              <a:fillRect l="0" t="0" r="0" b="0"/>
            </a:stretch>
          </a:blipFill>
        </p:spPr>
      </p:sp>
      <p:sp>
        <p:nvSpPr>
          <p:cNvPr name="Freeform 4" id="4"/>
          <p:cNvSpPr/>
          <p:nvPr/>
        </p:nvSpPr>
        <p:spPr>
          <a:xfrm flipH="true" flipV="false" rot="-7698346">
            <a:off x="-1986804" y="8809270"/>
            <a:ext cx="2866797" cy="2955461"/>
          </a:xfrm>
          <a:custGeom>
            <a:avLst/>
            <a:gdLst/>
            <a:ahLst/>
            <a:cxnLst/>
            <a:rect r="r" b="b" t="t" l="l"/>
            <a:pathLst>
              <a:path h="2955461" w="2866797">
                <a:moveTo>
                  <a:pt x="2866797" y="0"/>
                </a:moveTo>
                <a:lnTo>
                  <a:pt x="0" y="0"/>
                </a:lnTo>
                <a:lnTo>
                  <a:pt x="0" y="2955460"/>
                </a:lnTo>
                <a:lnTo>
                  <a:pt x="2866797" y="2955460"/>
                </a:lnTo>
                <a:lnTo>
                  <a:pt x="2866797" y="0"/>
                </a:lnTo>
                <a:close/>
              </a:path>
            </a:pathLst>
          </a:custGeom>
          <a:blipFill>
            <a:blip r:embed="rId3"/>
            <a:stretch>
              <a:fillRect l="0" t="0" r="0" b="0"/>
            </a:stretch>
          </a:blipFill>
        </p:spPr>
      </p:sp>
      <p:sp>
        <p:nvSpPr>
          <p:cNvPr name="Freeform 5" id="5"/>
          <p:cNvSpPr/>
          <p:nvPr/>
        </p:nvSpPr>
        <p:spPr>
          <a:xfrm flipH="false" flipV="false" rot="0">
            <a:off x="11924767" y="5374910"/>
            <a:ext cx="5711860" cy="3484797"/>
          </a:xfrm>
          <a:custGeom>
            <a:avLst/>
            <a:gdLst/>
            <a:ahLst/>
            <a:cxnLst/>
            <a:rect r="r" b="b" t="t" l="l"/>
            <a:pathLst>
              <a:path h="3484797" w="5711860">
                <a:moveTo>
                  <a:pt x="0" y="0"/>
                </a:moveTo>
                <a:lnTo>
                  <a:pt x="5711860" y="0"/>
                </a:lnTo>
                <a:lnTo>
                  <a:pt x="5711860" y="3484797"/>
                </a:lnTo>
                <a:lnTo>
                  <a:pt x="0" y="3484797"/>
                </a:lnTo>
                <a:lnTo>
                  <a:pt x="0" y="0"/>
                </a:lnTo>
                <a:close/>
              </a:path>
            </a:pathLst>
          </a:custGeom>
          <a:blipFill>
            <a:blip r:embed="rId4"/>
            <a:stretch>
              <a:fillRect l="-12056" t="-39042" r="-11962" b="-13415"/>
            </a:stretch>
          </a:blipFill>
        </p:spPr>
      </p:sp>
      <p:sp>
        <p:nvSpPr>
          <p:cNvPr name="TextBox 6" id="6"/>
          <p:cNvSpPr txBox="true"/>
          <p:nvPr/>
        </p:nvSpPr>
        <p:spPr>
          <a:xfrm rot="0">
            <a:off x="812536" y="3776484"/>
            <a:ext cx="10779753" cy="5871615"/>
          </a:xfrm>
          <a:prstGeom prst="rect">
            <a:avLst/>
          </a:prstGeom>
        </p:spPr>
        <p:txBody>
          <a:bodyPr anchor="t" rtlCol="false" tIns="0" lIns="0" bIns="0" rIns="0">
            <a:spAutoFit/>
          </a:bodyPr>
          <a:lstStyle/>
          <a:p>
            <a:pPr>
              <a:lnSpc>
                <a:spcPts val="5160"/>
              </a:lnSpc>
            </a:pPr>
            <a:r>
              <a:rPr lang="en-US" sz="3686">
                <a:solidFill>
                  <a:srgbClr val="FFFFFF"/>
                </a:solidFill>
                <a:latin typeface="Poppins Light"/>
              </a:rPr>
              <a:t>El "FRONT" se refiere al extremo frontal o inicial de la misma. Es el lugar donde se encuentra el primer elemento que ingresó a la cola y está listo para ser eliminado o accedido.</a:t>
            </a:r>
          </a:p>
          <a:p>
            <a:pPr>
              <a:lnSpc>
                <a:spcPts val="5160"/>
              </a:lnSpc>
            </a:pPr>
            <a:r>
              <a:rPr lang="en-US" sz="3686">
                <a:solidFill>
                  <a:srgbClr val="FFFFFF"/>
                </a:solidFill>
                <a:latin typeface="Poppins Light"/>
              </a:rPr>
              <a:t>El "FIN" por otro lado, es el opuesto al extremo frontal de la cola. Al agregar nuevos elementos a la cola, estos se colocan en este extremo "FIN" y se desplazan hacia el frente a medida que se eliminan elementos de la cola.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DAFh6XT9tX0</dc:identifier>
  <dcterms:modified xsi:type="dcterms:W3CDTF">2011-08-01T06:04:30Z</dcterms:modified>
  <cp:revision>1</cp:revision>
  <dc:title>Presentación Tecnología 5G Azul Elementos 3D</dc:title>
</cp:coreProperties>
</file>